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16"/>
  </p:notesMasterIdLst>
  <p:sldIdLst>
    <p:sldId id="272" r:id="rId2"/>
    <p:sldId id="292" r:id="rId3"/>
    <p:sldId id="300" r:id="rId4"/>
    <p:sldId id="259" r:id="rId5"/>
    <p:sldId id="295" r:id="rId6"/>
    <p:sldId id="273" r:id="rId7"/>
    <p:sldId id="301" r:id="rId8"/>
    <p:sldId id="279" r:id="rId9"/>
    <p:sldId id="281" r:id="rId10"/>
    <p:sldId id="283" r:id="rId11"/>
    <p:sldId id="294" r:id="rId12"/>
    <p:sldId id="296" r:id="rId13"/>
    <p:sldId id="298" r:id="rId14"/>
    <p:sldId id="299" r:id="rId15"/>
  </p:sldIdLst>
  <p:sldSz cx="9144000" cy="5143500" type="screen16x9"/>
  <p:notesSz cx="6858000" cy="9144000"/>
  <p:defaultTextStyle>
    <a:defPPr>
      <a:defRPr lang="es-MX"/>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E6D"/>
    <a:srgbClr val="0061FE"/>
    <a:srgbClr val="69B78C"/>
    <a:srgbClr val="F8F8F8"/>
    <a:srgbClr val="EAEAEA"/>
    <a:srgbClr val="048641"/>
    <a:srgbClr val="D81247"/>
    <a:srgbClr val="A1B1C7"/>
    <a:srgbClr val="0F3D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Estilo oscuro 1 - Énfasi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Estilo oscuro 1 - Énfasis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Estilo oscuro 1 - Énfasis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Estilo oscuro 1 - Énfasis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Estilo oscuro 1 - Énfasis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E171933-4619-4E11-9A3F-F7608DF75F80}" styleName="Estilo medio 1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Estilo oscuro 2 - Énfasis 1/Énfasi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Estilo medio 3 - Énfasis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4316" autoAdjust="0"/>
    <p:restoredTop sz="96457" autoAdjust="0"/>
  </p:normalViewPr>
  <p:slideViewPr>
    <p:cSldViewPr>
      <p:cViewPr>
        <p:scale>
          <a:sx n="108" d="100"/>
          <a:sy n="108" d="100"/>
        </p:scale>
        <p:origin x="-2574" y="-87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0" d="100"/>
          <a:sy n="70" d="100"/>
        </p:scale>
        <p:origin x="-276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D59DB3A-813A-4FA7-B945-5FB5F866C29E}" type="datetimeFigureOut">
              <a:rPr lang="es-MX"/>
              <a:pPr>
                <a:defRPr/>
              </a:pPr>
              <a:t>07/09/2016</a:t>
            </a:fld>
            <a:endParaRPr lang="es-MX"/>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s-MX"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5EDEA6D-1415-4664-804E-1F6A1E4CF6CB}" type="slidenum">
              <a:rPr lang="es-MX"/>
              <a:pPr>
                <a:defRPr/>
              </a:pPr>
              <a:t>‹Nº›</a:t>
            </a:fld>
            <a:endParaRPr lang="es-MX"/>
          </a:p>
        </p:txBody>
      </p:sp>
    </p:spTree>
    <p:extLst>
      <p:ext uri="{BB962C8B-B14F-4D97-AF65-F5344CB8AC3E}">
        <p14:creationId xmlns:p14="http://schemas.microsoft.com/office/powerpoint/2010/main" val="29320901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dirty="0" smtClean="0"/>
          </a:p>
        </p:txBody>
      </p:sp>
      <p:sp>
        <p:nvSpPr>
          <p:cNvPr id="18436"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DADCD1-BA4C-4513-B358-3F9FBCEDF2CC}" type="slidenum">
              <a:rPr lang="es-MX" smtClean="0"/>
              <a:pPr fontAlgn="base">
                <a:spcBef>
                  <a:spcPct val="0"/>
                </a:spcBef>
                <a:spcAft>
                  <a:spcPct val="0"/>
                </a:spcAft>
                <a:defRPr/>
              </a:pPr>
              <a:t>1</a:t>
            </a:fld>
            <a:endParaRPr lang="es-MX"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Marcador de imagen de diapositiva"/>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smtClean="0"/>
          </a:p>
        </p:txBody>
      </p:sp>
      <p:sp>
        <p:nvSpPr>
          <p:cNvPr id="1946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97ABAD-2DBF-4377-B8E5-8679A78FD099}" type="slidenum">
              <a:rPr lang="es-MX" smtClean="0"/>
              <a:pPr fontAlgn="base">
                <a:spcBef>
                  <a:spcPct val="0"/>
                </a:spcBef>
                <a:spcAft>
                  <a:spcPct val="0"/>
                </a:spcAft>
                <a:defRPr/>
              </a:pPr>
              <a:t>2</a:t>
            </a:fld>
            <a:endParaRPr lang="es-MX"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Marcador de imagen de diapositiva"/>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smtClean="0"/>
          </a:p>
        </p:txBody>
      </p:sp>
      <p:sp>
        <p:nvSpPr>
          <p:cNvPr id="2048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517B9D-C488-428E-BD81-DD7C5A43E52D}" type="slidenum">
              <a:rPr lang="es-MX" smtClean="0"/>
              <a:pPr fontAlgn="base">
                <a:spcBef>
                  <a:spcPct val="0"/>
                </a:spcBef>
                <a:spcAft>
                  <a:spcPct val="0"/>
                </a:spcAft>
                <a:defRPr/>
              </a:pPr>
              <a:t>3</a:t>
            </a:fld>
            <a:endParaRPr lang="es-MX"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Marcador de imagen de diapositiva"/>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smtClean="0"/>
          </a:p>
        </p:txBody>
      </p:sp>
      <p:sp>
        <p:nvSpPr>
          <p:cNvPr id="21508"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395795-A605-451F-AAC6-1684D4971CD6}" type="slidenum">
              <a:rPr lang="es-MX" smtClean="0"/>
              <a:pPr fontAlgn="base">
                <a:spcBef>
                  <a:spcPct val="0"/>
                </a:spcBef>
                <a:spcAft>
                  <a:spcPct val="0"/>
                </a:spcAft>
                <a:defRPr/>
              </a:pPr>
              <a:t>6</a:t>
            </a:fld>
            <a:endParaRPr lang="es-MX"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95" name="Group 94"/>
          <p:cNvGrpSpPr/>
          <p:nvPr/>
        </p:nvGrpSpPr>
        <p:grpSpPr>
          <a:xfrm>
            <a:off x="0" y="-22858"/>
            <a:ext cx="9067800" cy="5166955"/>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pPr>
              <a:defRPr/>
            </a:pPr>
            <a:fld id="{00BF9AB8-049F-430D-8C1F-FCD9F72FF1E6}" type="datetimeFigureOut">
              <a:rPr lang="es-MX" smtClean="0"/>
              <a:pPr>
                <a:defRPr/>
              </a:pPr>
              <a:t>07/09/2016</a:t>
            </a:fld>
            <a:endParaRPr lang="es-MX"/>
          </a:p>
        </p:txBody>
      </p:sp>
      <p:sp>
        <p:nvSpPr>
          <p:cNvPr id="5" name="Footer Placeholder 4"/>
          <p:cNvSpPr>
            <a:spLocks noGrp="1"/>
          </p:cNvSpPr>
          <p:nvPr>
            <p:ph type="ftr" sz="quarter" idx="11"/>
          </p:nvPr>
        </p:nvSpPr>
        <p:spPr/>
        <p:txBody>
          <a:bodyPr/>
          <a:lstStyle/>
          <a:p>
            <a:pPr>
              <a:defRPr/>
            </a:pPr>
            <a:endParaRPr lang="es-MX"/>
          </a:p>
        </p:txBody>
      </p:sp>
      <p:sp>
        <p:nvSpPr>
          <p:cNvPr id="6" name="Slide Number Placeholder 5"/>
          <p:cNvSpPr>
            <a:spLocks noGrp="1"/>
          </p:cNvSpPr>
          <p:nvPr>
            <p:ph type="sldNum" sz="quarter" idx="12"/>
          </p:nvPr>
        </p:nvSpPr>
        <p:spPr/>
        <p:txBody>
          <a:bodyPr/>
          <a:lstStyle/>
          <a:p>
            <a:pPr>
              <a:defRPr/>
            </a:pPr>
            <a:fld id="{4C33EC92-D7FC-4288-98D4-203E51474C04}" type="slidenum">
              <a:rPr lang="es-MX" smtClean="0"/>
              <a:pPr>
                <a:defRPr/>
              </a:pPr>
              <a:t>‹Nº›</a:t>
            </a:fld>
            <a:endParaRPr lang="es-MX"/>
          </a:p>
        </p:txBody>
      </p:sp>
      <p:sp>
        <p:nvSpPr>
          <p:cNvPr id="113" name="Rectangle 112"/>
          <p:cNvSpPr/>
          <p:nvPr/>
        </p:nvSpPr>
        <p:spPr>
          <a:xfrm>
            <a:off x="0" y="1428750"/>
            <a:ext cx="4953000" cy="234315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1543050"/>
            <a:ext cx="4801394" cy="2115741"/>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1597819"/>
            <a:ext cx="4419600" cy="1200245"/>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8600" y="2800350"/>
            <a:ext cx="4419600" cy="8001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pPr>
              <a:defRPr/>
            </a:pPr>
            <a:fld id="{35C7223B-44A8-4FF6-85B7-8EFAAE67DF62}" type="datetimeFigureOut">
              <a:rPr lang="es-MX" smtClean="0"/>
              <a:pPr>
                <a:defRPr/>
              </a:pPr>
              <a:t>07/09/2016</a:t>
            </a:fld>
            <a:endParaRPr lang="es-MX"/>
          </a:p>
        </p:txBody>
      </p:sp>
      <p:sp>
        <p:nvSpPr>
          <p:cNvPr id="5" name="Footer Placeholder 4"/>
          <p:cNvSpPr>
            <a:spLocks noGrp="1"/>
          </p:cNvSpPr>
          <p:nvPr>
            <p:ph type="ftr" sz="quarter" idx="11"/>
          </p:nvPr>
        </p:nvSpPr>
        <p:spPr/>
        <p:txBody>
          <a:bodyPr/>
          <a:lstStyle/>
          <a:p>
            <a:pPr>
              <a:defRPr/>
            </a:pPr>
            <a:endParaRPr lang="es-MX"/>
          </a:p>
        </p:txBody>
      </p:sp>
      <p:sp>
        <p:nvSpPr>
          <p:cNvPr id="6" name="Slide Number Placeholder 5"/>
          <p:cNvSpPr>
            <a:spLocks noGrp="1"/>
          </p:cNvSpPr>
          <p:nvPr>
            <p:ph type="sldNum" sz="quarter" idx="12"/>
          </p:nvPr>
        </p:nvSpPr>
        <p:spPr/>
        <p:txBody>
          <a:bodyPr/>
          <a:lstStyle/>
          <a:p>
            <a:pPr>
              <a:defRPr/>
            </a:pPr>
            <a:fld id="{6FB5BBE5-70BA-4BE2-A91B-8A32AF0E6C7C}" type="slidenum">
              <a:rPr lang="es-MX" smtClean="0"/>
              <a:pPr>
                <a:defRPr/>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pPr>
              <a:defRPr/>
            </a:pPr>
            <a:fld id="{B921DFD6-20E9-4079-8899-E54B335E5FFC}" type="datetimeFigureOut">
              <a:rPr lang="es-MX" smtClean="0"/>
              <a:pPr>
                <a:defRPr/>
              </a:pPr>
              <a:t>07/09/2016</a:t>
            </a:fld>
            <a:endParaRPr lang="es-MX"/>
          </a:p>
        </p:txBody>
      </p:sp>
      <p:sp>
        <p:nvSpPr>
          <p:cNvPr id="5" name="Footer Placeholder 4"/>
          <p:cNvSpPr>
            <a:spLocks noGrp="1"/>
          </p:cNvSpPr>
          <p:nvPr>
            <p:ph type="ftr" sz="quarter" idx="11"/>
          </p:nvPr>
        </p:nvSpPr>
        <p:spPr/>
        <p:txBody>
          <a:bodyPr/>
          <a:lstStyle/>
          <a:p>
            <a:pPr>
              <a:defRPr/>
            </a:pPr>
            <a:endParaRPr lang="es-MX"/>
          </a:p>
        </p:txBody>
      </p:sp>
      <p:sp>
        <p:nvSpPr>
          <p:cNvPr id="6" name="Slide Number Placeholder 5"/>
          <p:cNvSpPr>
            <a:spLocks noGrp="1"/>
          </p:cNvSpPr>
          <p:nvPr>
            <p:ph type="sldNum" sz="quarter" idx="12"/>
          </p:nvPr>
        </p:nvSpPr>
        <p:spPr/>
        <p:txBody>
          <a:bodyPr/>
          <a:lstStyle/>
          <a:p>
            <a:pPr>
              <a:defRPr/>
            </a:pPr>
            <a:fld id="{768622FB-F2F4-4A67-A818-9A311FE0AC7B}" type="slidenum">
              <a:rPr lang="es-MX" smtClean="0"/>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pPr>
              <a:defRPr/>
            </a:pPr>
            <a:fld id="{D660AA50-5D55-402E-BD60-BBF077D3EADF}" type="datetimeFigureOut">
              <a:rPr lang="es-MX" smtClean="0"/>
              <a:pPr>
                <a:defRPr/>
              </a:pPr>
              <a:t>07/09/2016</a:t>
            </a:fld>
            <a:endParaRPr lang="es-MX"/>
          </a:p>
        </p:txBody>
      </p:sp>
      <p:sp>
        <p:nvSpPr>
          <p:cNvPr id="5" name="Footer Placeholder 4"/>
          <p:cNvSpPr>
            <a:spLocks noGrp="1"/>
          </p:cNvSpPr>
          <p:nvPr>
            <p:ph type="ftr" sz="quarter" idx="11"/>
          </p:nvPr>
        </p:nvSpPr>
        <p:spPr/>
        <p:txBody>
          <a:bodyPr/>
          <a:lstStyle/>
          <a:p>
            <a:pPr>
              <a:defRPr/>
            </a:pPr>
            <a:endParaRPr lang="es-MX"/>
          </a:p>
        </p:txBody>
      </p:sp>
      <p:sp>
        <p:nvSpPr>
          <p:cNvPr id="6" name="Slide Number Placeholder 5"/>
          <p:cNvSpPr>
            <a:spLocks noGrp="1"/>
          </p:cNvSpPr>
          <p:nvPr>
            <p:ph type="sldNum" sz="quarter" idx="12"/>
          </p:nvPr>
        </p:nvSpPr>
        <p:spPr/>
        <p:txBody>
          <a:bodyPr/>
          <a:lstStyle/>
          <a:p>
            <a:pPr>
              <a:defRPr/>
            </a:pPr>
            <a:fld id="{31BC4019-6E5F-4E6B-B1DC-59E837914DD3}" type="slidenum">
              <a:rPr lang="es-MX" smtClean="0"/>
              <a:pPr>
                <a:defRPr/>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grpSp>
        <p:nvGrpSpPr>
          <p:cNvPr id="7" name="Group 92"/>
          <p:cNvGrpSpPr/>
          <p:nvPr/>
        </p:nvGrpSpPr>
        <p:grpSpPr>
          <a:xfrm>
            <a:off x="2" y="-22859"/>
            <a:ext cx="9067799" cy="363474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3233376"/>
            <a:ext cx="9144000" cy="142875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3290526"/>
            <a:ext cx="914400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4603785"/>
            <a:ext cx="914400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4216023"/>
            <a:ext cx="8305800" cy="310987"/>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95" name="Title 94"/>
          <p:cNvSpPr>
            <a:spLocks noGrp="1"/>
          </p:cNvSpPr>
          <p:nvPr>
            <p:ph type="title"/>
          </p:nvPr>
        </p:nvSpPr>
        <p:spPr>
          <a:xfrm>
            <a:off x="457200" y="3347676"/>
            <a:ext cx="8305800" cy="857250"/>
          </a:xfrm>
        </p:spPr>
        <p:txBody>
          <a:bodyPr/>
          <a:lstStyle/>
          <a:p>
            <a:r>
              <a:rPr lang="es-ES" smtClean="0"/>
              <a:t>Haga clic para modificar el estilo de título del patrón</a:t>
            </a:r>
            <a:endParaRPr lang="en-US"/>
          </a:p>
        </p:txBody>
      </p:sp>
      <p:sp>
        <p:nvSpPr>
          <p:cNvPr id="2" name="Date Placeholder 1"/>
          <p:cNvSpPr>
            <a:spLocks noGrp="1"/>
          </p:cNvSpPr>
          <p:nvPr>
            <p:ph type="dt" sz="half" idx="10"/>
          </p:nvPr>
        </p:nvSpPr>
        <p:spPr/>
        <p:txBody>
          <a:bodyPr/>
          <a:lstStyle/>
          <a:p>
            <a:pPr>
              <a:defRPr/>
            </a:pPr>
            <a:fld id="{471C5BA8-2E93-4CC4-8DF4-F78C024D99D9}" type="datetimeFigureOut">
              <a:rPr lang="es-MX" smtClean="0"/>
              <a:pPr>
                <a:defRPr/>
              </a:pPr>
              <a:t>07/09/2016</a:t>
            </a:fld>
            <a:endParaRPr lang="es-MX"/>
          </a:p>
        </p:txBody>
      </p:sp>
      <p:sp>
        <p:nvSpPr>
          <p:cNvPr id="91" name="Footer Placeholder 90"/>
          <p:cNvSpPr>
            <a:spLocks noGrp="1"/>
          </p:cNvSpPr>
          <p:nvPr>
            <p:ph type="ftr" sz="quarter" idx="11"/>
          </p:nvPr>
        </p:nvSpPr>
        <p:spPr/>
        <p:txBody>
          <a:bodyPr/>
          <a:lstStyle/>
          <a:p>
            <a:pPr>
              <a:defRPr/>
            </a:pPr>
            <a:endParaRPr lang="es-MX"/>
          </a:p>
        </p:txBody>
      </p:sp>
      <p:sp>
        <p:nvSpPr>
          <p:cNvPr id="92" name="Slide Number Placeholder 91"/>
          <p:cNvSpPr>
            <a:spLocks noGrp="1"/>
          </p:cNvSpPr>
          <p:nvPr>
            <p:ph type="sldNum" sz="quarter" idx="12"/>
          </p:nvPr>
        </p:nvSpPr>
        <p:spPr/>
        <p:txBody>
          <a:bodyPr/>
          <a:lstStyle/>
          <a:p>
            <a:pPr>
              <a:defRPr/>
            </a:pPr>
            <a:fld id="{10D18C96-A365-4B12-8B93-A66FC0646B1D}" type="slidenum">
              <a:rPr lang="es-MX" smtClean="0"/>
              <a:pPr>
                <a:defRPr/>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0"/>
          </p:nvPr>
        </p:nvSpPr>
        <p:spPr/>
        <p:txBody>
          <a:bodyPr/>
          <a:lstStyle/>
          <a:p>
            <a:pPr>
              <a:defRPr/>
            </a:pPr>
            <a:fld id="{9A5A97D8-C213-47E5-95CB-431E3AD5C23A}" type="datetimeFigureOut">
              <a:rPr lang="es-MX" smtClean="0"/>
              <a:pPr>
                <a:defRPr/>
              </a:pPr>
              <a:t>07/09/2016</a:t>
            </a:fld>
            <a:endParaRPr lang="es-MX"/>
          </a:p>
        </p:txBody>
      </p:sp>
      <p:sp>
        <p:nvSpPr>
          <p:cNvPr id="6" name="Footer Placeholder 5"/>
          <p:cNvSpPr>
            <a:spLocks noGrp="1"/>
          </p:cNvSpPr>
          <p:nvPr>
            <p:ph type="ftr" sz="quarter" idx="11"/>
          </p:nvPr>
        </p:nvSpPr>
        <p:spPr/>
        <p:txBody>
          <a:bodyPr/>
          <a:lstStyle/>
          <a:p>
            <a:pPr>
              <a:defRPr/>
            </a:pPr>
            <a:endParaRPr lang="es-MX"/>
          </a:p>
        </p:txBody>
      </p:sp>
      <p:sp>
        <p:nvSpPr>
          <p:cNvPr id="7" name="Slide Number Placeholder 6"/>
          <p:cNvSpPr>
            <a:spLocks noGrp="1"/>
          </p:cNvSpPr>
          <p:nvPr>
            <p:ph type="sldNum" sz="quarter" idx="12"/>
          </p:nvPr>
        </p:nvSpPr>
        <p:spPr/>
        <p:txBody>
          <a:bodyPr/>
          <a:lstStyle/>
          <a:p>
            <a:pPr>
              <a:defRPr/>
            </a:pPr>
            <a:fld id="{F113D912-146E-4519-8FB2-1B2AB040DACC}" type="slidenum">
              <a:rPr lang="es-MX" smtClean="0"/>
              <a:pPr>
                <a:defRPr/>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pPr>
              <a:defRPr/>
            </a:pPr>
            <a:fld id="{137E8B15-E792-43D0-8633-63C72315FC04}" type="datetimeFigureOut">
              <a:rPr lang="es-MX" smtClean="0"/>
              <a:pPr>
                <a:defRPr/>
              </a:pPr>
              <a:t>07/09/2016</a:t>
            </a:fld>
            <a:endParaRPr lang="es-MX"/>
          </a:p>
        </p:txBody>
      </p:sp>
      <p:sp>
        <p:nvSpPr>
          <p:cNvPr id="8" name="Footer Placeholder 7"/>
          <p:cNvSpPr>
            <a:spLocks noGrp="1"/>
          </p:cNvSpPr>
          <p:nvPr>
            <p:ph type="ftr" sz="quarter" idx="11"/>
          </p:nvPr>
        </p:nvSpPr>
        <p:spPr/>
        <p:txBody>
          <a:bodyPr/>
          <a:lstStyle/>
          <a:p>
            <a:pPr>
              <a:defRPr/>
            </a:pPr>
            <a:endParaRPr lang="es-MX"/>
          </a:p>
        </p:txBody>
      </p:sp>
      <p:sp>
        <p:nvSpPr>
          <p:cNvPr id="9" name="Slide Number Placeholder 8"/>
          <p:cNvSpPr>
            <a:spLocks noGrp="1"/>
          </p:cNvSpPr>
          <p:nvPr>
            <p:ph type="sldNum" sz="quarter" idx="12"/>
          </p:nvPr>
        </p:nvSpPr>
        <p:spPr/>
        <p:txBody>
          <a:bodyPr/>
          <a:lstStyle/>
          <a:p>
            <a:pPr>
              <a:defRPr/>
            </a:pPr>
            <a:fld id="{027D0FFB-6EEA-4472-B4BC-951C07CF7E52}" type="slidenum">
              <a:rPr lang="es-MX" smtClean="0"/>
              <a:pPr>
                <a:defRPr/>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pPr>
              <a:defRPr/>
            </a:pPr>
            <a:fld id="{25DF713E-D395-48E9-990F-DB3EB8BB31A0}" type="datetimeFigureOut">
              <a:rPr lang="es-MX" smtClean="0"/>
              <a:pPr>
                <a:defRPr/>
              </a:pPr>
              <a:t>07/09/2016</a:t>
            </a:fld>
            <a:endParaRPr lang="es-MX"/>
          </a:p>
        </p:txBody>
      </p:sp>
      <p:sp>
        <p:nvSpPr>
          <p:cNvPr id="4" name="Footer Placeholder 3"/>
          <p:cNvSpPr>
            <a:spLocks noGrp="1"/>
          </p:cNvSpPr>
          <p:nvPr>
            <p:ph type="ftr" sz="quarter" idx="11"/>
          </p:nvPr>
        </p:nvSpPr>
        <p:spPr/>
        <p:txBody>
          <a:bodyPr/>
          <a:lstStyle/>
          <a:p>
            <a:pPr>
              <a:defRPr/>
            </a:pPr>
            <a:endParaRPr lang="es-MX"/>
          </a:p>
        </p:txBody>
      </p:sp>
      <p:sp>
        <p:nvSpPr>
          <p:cNvPr id="5" name="Slide Number Placeholder 4"/>
          <p:cNvSpPr>
            <a:spLocks noGrp="1"/>
          </p:cNvSpPr>
          <p:nvPr>
            <p:ph type="sldNum" sz="quarter" idx="12"/>
          </p:nvPr>
        </p:nvSpPr>
        <p:spPr/>
        <p:txBody>
          <a:bodyPr/>
          <a:lstStyle/>
          <a:p>
            <a:pPr>
              <a:defRPr/>
            </a:pPr>
            <a:fld id="{BA2631FB-7064-471A-9F52-81BEEC0D2978}" type="slidenum">
              <a:rPr lang="es-MX" smtClean="0"/>
              <a:pPr>
                <a:defRPr/>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583F408-A31D-4FEF-811A-2905ACDA2960}" type="datetimeFigureOut">
              <a:rPr lang="es-MX" smtClean="0"/>
              <a:pPr>
                <a:defRPr/>
              </a:pPr>
              <a:t>07/09/2016</a:t>
            </a:fld>
            <a:endParaRPr lang="es-MX"/>
          </a:p>
        </p:txBody>
      </p:sp>
      <p:sp>
        <p:nvSpPr>
          <p:cNvPr id="3" name="Footer Placeholder 2"/>
          <p:cNvSpPr>
            <a:spLocks noGrp="1"/>
          </p:cNvSpPr>
          <p:nvPr>
            <p:ph type="ftr" sz="quarter" idx="11"/>
          </p:nvPr>
        </p:nvSpPr>
        <p:spPr/>
        <p:txBody>
          <a:bodyPr/>
          <a:lstStyle/>
          <a:p>
            <a:pPr>
              <a:defRPr/>
            </a:pPr>
            <a:endParaRPr lang="es-MX"/>
          </a:p>
        </p:txBody>
      </p:sp>
      <p:sp>
        <p:nvSpPr>
          <p:cNvPr id="4" name="Slide Number Placeholder 3"/>
          <p:cNvSpPr>
            <a:spLocks noGrp="1"/>
          </p:cNvSpPr>
          <p:nvPr>
            <p:ph type="sldNum" sz="quarter" idx="12"/>
          </p:nvPr>
        </p:nvSpPr>
        <p:spPr/>
        <p:txBody>
          <a:bodyPr/>
          <a:lstStyle/>
          <a:p>
            <a:pPr>
              <a:defRPr/>
            </a:pPr>
            <a:fld id="{DF1A31C5-6407-4A25-A5AA-0D91CED75EFB}" type="slidenum">
              <a:rPr lang="es-MX" smtClean="0"/>
              <a:pPr>
                <a:defRPr/>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04788"/>
            <a:ext cx="548640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pPr>
              <a:defRPr/>
            </a:pPr>
            <a:fld id="{70B245B0-AEF6-4DD9-A2E5-482E542DE4CF}" type="datetimeFigureOut">
              <a:rPr lang="es-MX" smtClean="0"/>
              <a:pPr>
                <a:defRPr/>
              </a:pPr>
              <a:t>07/09/2016</a:t>
            </a:fld>
            <a:endParaRPr lang="es-MX"/>
          </a:p>
        </p:txBody>
      </p:sp>
      <p:sp>
        <p:nvSpPr>
          <p:cNvPr id="6" name="Footer Placeholder 5"/>
          <p:cNvSpPr>
            <a:spLocks noGrp="1"/>
          </p:cNvSpPr>
          <p:nvPr>
            <p:ph type="ftr" sz="quarter" idx="11"/>
          </p:nvPr>
        </p:nvSpPr>
        <p:spPr/>
        <p:txBody>
          <a:bodyPr/>
          <a:lstStyle/>
          <a:p>
            <a:pPr>
              <a:defRPr/>
            </a:pPr>
            <a:endParaRPr lang="es-MX"/>
          </a:p>
        </p:txBody>
      </p:sp>
      <p:sp>
        <p:nvSpPr>
          <p:cNvPr id="7" name="Slide Number Placeholder 6"/>
          <p:cNvSpPr>
            <a:spLocks noGrp="1"/>
          </p:cNvSpPr>
          <p:nvPr>
            <p:ph type="sldNum" sz="quarter" idx="12"/>
          </p:nvPr>
        </p:nvSpPr>
        <p:spPr/>
        <p:txBody>
          <a:bodyPr/>
          <a:lstStyle/>
          <a:p>
            <a:pPr>
              <a:defRPr/>
            </a:pPr>
            <a:fld id="{7FDE0F94-5763-4FE6-A283-DA7E63EC4BC4}" type="slidenum">
              <a:rPr lang="es-MX" smtClean="0"/>
              <a:pPr>
                <a:defRPr/>
              </a:pPr>
              <a:t>‹Nº›</a:t>
            </a:fld>
            <a:endParaRPr lang="es-MX"/>
          </a:p>
        </p:txBody>
      </p:sp>
      <p:sp>
        <p:nvSpPr>
          <p:cNvPr id="37" name="Rectangle 36"/>
          <p:cNvSpPr/>
          <p:nvPr/>
        </p:nvSpPr>
        <p:spPr>
          <a:xfrm>
            <a:off x="0" y="1172718"/>
            <a:ext cx="2761488" cy="248488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505347" y="2415905"/>
            <a:ext cx="226314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284732"/>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3550158"/>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426464"/>
            <a:ext cx="2377440" cy="10287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2455164"/>
            <a:ext cx="2377440" cy="10287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285750"/>
            <a:ext cx="5562600" cy="42291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5" name="Date Placeholder 4"/>
          <p:cNvSpPr>
            <a:spLocks noGrp="1"/>
          </p:cNvSpPr>
          <p:nvPr>
            <p:ph type="dt" sz="half" idx="10"/>
          </p:nvPr>
        </p:nvSpPr>
        <p:spPr/>
        <p:txBody>
          <a:bodyPr/>
          <a:lstStyle/>
          <a:p>
            <a:pPr>
              <a:defRPr/>
            </a:pPr>
            <a:fld id="{F0A8205E-12BF-4055-AAFE-912927FA5E1D}" type="datetimeFigureOut">
              <a:rPr lang="es-MX" smtClean="0"/>
              <a:pPr>
                <a:defRPr/>
              </a:pPr>
              <a:t>07/09/2016</a:t>
            </a:fld>
            <a:endParaRPr lang="es-MX"/>
          </a:p>
        </p:txBody>
      </p:sp>
      <p:sp>
        <p:nvSpPr>
          <p:cNvPr id="6" name="Footer Placeholder 5"/>
          <p:cNvSpPr>
            <a:spLocks noGrp="1"/>
          </p:cNvSpPr>
          <p:nvPr>
            <p:ph type="ftr" sz="quarter" idx="11"/>
          </p:nvPr>
        </p:nvSpPr>
        <p:spPr/>
        <p:txBody>
          <a:bodyPr/>
          <a:lstStyle/>
          <a:p>
            <a:pPr>
              <a:defRPr/>
            </a:pPr>
            <a:endParaRPr lang="es-MX"/>
          </a:p>
        </p:txBody>
      </p:sp>
      <p:sp>
        <p:nvSpPr>
          <p:cNvPr id="7" name="Slide Number Placeholder 6"/>
          <p:cNvSpPr>
            <a:spLocks noGrp="1"/>
          </p:cNvSpPr>
          <p:nvPr>
            <p:ph type="sldNum" sz="quarter" idx="12"/>
          </p:nvPr>
        </p:nvSpPr>
        <p:spPr/>
        <p:txBody>
          <a:bodyPr/>
          <a:lstStyle/>
          <a:p>
            <a:pPr>
              <a:defRPr/>
            </a:pPr>
            <a:fld id="{5DCAE6ED-D3D1-48C6-ACE1-85CD7F841ACD}" type="slidenum">
              <a:rPr lang="es-MX" smtClean="0"/>
              <a:pPr>
                <a:defRPr/>
              </a:pPr>
              <a:t>‹Nº›</a:t>
            </a:fld>
            <a:endParaRPr lang="es-MX"/>
          </a:p>
        </p:txBody>
      </p:sp>
      <p:sp>
        <p:nvSpPr>
          <p:cNvPr id="33" name="Rectangle 32"/>
          <p:cNvSpPr/>
          <p:nvPr/>
        </p:nvSpPr>
        <p:spPr>
          <a:xfrm>
            <a:off x="0" y="1172718"/>
            <a:ext cx="2761488" cy="248488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505347" y="2415905"/>
            <a:ext cx="226314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284732"/>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3550158"/>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428750"/>
            <a:ext cx="2377440" cy="10287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2457450"/>
            <a:ext cx="2377440" cy="10287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5406">
              <a:srgbClr val="314B59"/>
            </a:gs>
            <a:gs pos="48327">
              <a:srgbClr val="39515E"/>
            </a:gs>
            <a:gs pos="40400">
              <a:srgbClr val="425864"/>
            </a:gs>
            <a:gs pos="0">
              <a:schemeClr val="bg2">
                <a:tint val="83000"/>
                <a:shade val="97000"/>
                <a:satMod val="230000"/>
              </a:schemeClr>
            </a:gs>
            <a:gs pos="100000">
              <a:schemeClr val="bg2">
                <a:shade val="35000"/>
                <a:satMod val="250000"/>
              </a:schemeClr>
            </a:gs>
          </a:gsLst>
          <a:path path="circle">
            <a:fillToRect l="15000" t="50000" r="85000" b="60000"/>
          </a:path>
          <a:tileRect/>
        </a:gradFill>
        <a:effectLst/>
      </p:bgPr>
    </p:bg>
    <p:spTree>
      <p:nvGrpSpPr>
        <p:cNvPr id="1" name=""/>
        <p:cNvGrpSpPr/>
        <p:nvPr/>
      </p:nvGrpSpPr>
      <p:grpSpPr>
        <a:xfrm>
          <a:off x="0" y="0"/>
          <a:ext cx="0" cy="0"/>
          <a:chOff x="0" y="0"/>
          <a:chExt cx="0" cy="0"/>
        </a:xfrm>
      </p:grpSpPr>
      <p:sp>
        <p:nvSpPr>
          <p:cNvPr id="190" name="Rectangle 189"/>
          <p:cNvSpPr/>
          <p:nvPr/>
        </p:nvSpPr>
        <p:spPr>
          <a:xfrm>
            <a:off x="149352" y="102870"/>
            <a:ext cx="8869680" cy="493776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4734306"/>
            <a:ext cx="2133600" cy="273844"/>
          </a:xfrm>
          <a:prstGeom prst="rect">
            <a:avLst/>
          </a:prstGeom>
        </p:spPr>
        <p:txBody>
          <a:bodyPr vert="horz" lIns="91440" tIns="45720" rIns="91440" bIns="45720" rtlCol="0" anchor="ctr"/>
          <a:lstStyle>
            <a:lvl1pPr algn="l">
              <a:defRPr sz="1200">
                <a:solidFill>
                  <a:schemeClr val="tx2"/>
                </a:solidFill>
              </a:defRPr>
            </a:lvl1pPr>
          </a:lstStyle>
          <a:p>
            <a:pPr>
              <a:defRPr/>
            </a:pPr>
            <a:fld id="{4E896D01-A691-4970-BBE1-2393C0D67563}" type="datetimeFigureOut">
              <a:rPr lang="es-MX" smtClean="0"/>
              <a:pPr>
                <a:defRPr/>
              </a:pPr>
              <a:t>07/09/2016</a:t>
            </a:fld>
            <a:endParaRPr lang="es-MX"/>
          </a:p>
        </p:txBody>
      </p:sp>
      <p:sp>
        <p:nvSpPr>
          <p:cNvPr id="5" name="Footer Placeholder 4"/>
          <p:cNvSpPr>
            <a:spLocks noGrp="1"/>
          </p:cNvSpPr>
          <p:nvPr>
            <p:ph type="ftr" sz="quarter" idx="3"/>
          </p:nvPr>
        </p:nvSpPr>
        <p:spPr>
          <a:xfrm>
            <a:off x="2831123" y="4734306"/>
            <a:ext cx="3481754" cy="273844"/>
          </a:xfrm>
          <a:prstGeom prst="rect">
            <a:avLst/>
          </a:prstGeom>
        </p:spPr>
        <p:txBody>
          <a:bodyPr vert="horz" lIns="91440" tIns="45720" rIns="91440" bIns="45720" rtlCol="0" anchor="ctr"/>
          <a:lstStyle>
            <a:lvl1pPr algn="ctr">
              <a:defRPr sz="1200">
                <a:solidFill>
                  <a:schemeClr val="tx2"/>
                </a:solidFill>
              </a:defRPr>
            </a:lvl1pPr>
          </a:lstStyle>
          <a:p>
            <a:pPr>
              <a:defRPr/>
            </a:pPr>
            <a:endParaRPr lang="es-MX"/>
          </a:p>
        </p:txBody>
      </p:sp>
      <p:sp>
        <p:nvSpPr>
          <p:cNvPr id="6" name="Slide Number Placeholder 5"/>
          <p:cNvSpPr>
            <a:spLocks noGrp="1"/>
          </p:cNvSpPr>
          <p:nvPr>
            <p:ph type="sldNum" sz="quarter" idx="4"/>
          </p:nvPr>
        </p:nvSpPr>
        <p:spPr>
          <a:xfrm>
            <a:off x="6553200" y="4734306"/>
            <a:ext cx="2133600" cy="273844"/>
          </a:xfrm>
          <a:prstGeom prst="rect">
            <a:avLst/>
          </a:prstGeom>
        </p:spPr>
        <p:txBody>
          <a:bodyPr vert="horz" lIns="91440" tIns="45720" rIns="91440" bIns="45720" rtlCol="0" anchor="ctr"/>
          <a:lstStyle>
            <a:lvl1pPr algn="r">
              <a:defRPr sz="1200">
                <a:solidFill>
                  <a:schemeClr val="tx2"/>
                </a:solidFill>
              </a:defRPr>
            </a:lvl1pPr>
          </a:lstStyle>
          <a:p>
            <a:pPr>
              <a:defRPr/>
            </a:pPr>
            <a:fld id="{E635372E-C11F-4836-AF61-9E5E692587C1}" type="slidenum">
              <a:rPr lang="es-MX" smtClean="0"/>
              <a:pPr>
                <a:defRPr/>
              </a:pPr>
              <a:t>‹Nº›</a:t>
            </a:fld>
            <a:endParaRPr lang="es-MX"/>
          </a:p>
        </p:txBody>
      </p:sp>
    </p:spTree>
  </p:cSld>
  <p:clrMap bg1="dk1" tx1="lt1" bg2="dk2"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jp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b.mx/cntse-rfts/tramite/ficha/57744b988217e64046000150" TargetMode="External"/><Relationship Id="rId1" Type="http://schemas.openxmlformats.org/officeDocument/2006/relationships/slideLayout" Target="../slideLayouts/slideLayout7.xml"/><Relationship Id="rId5" Type="http://schemas.openxmlformats.org/officeDocument/2006/relationships/image" Target="../media/image2.jpg"/><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alfonso.ramon@cns.gob.mx" TargetMode="External"/><Relationship Id="rId1" Type="http://schemas.openxmlformats.org/officeDocument/2006/relationships/slideLayout" Target="../slideLayouts/slideLayout7.xml"/><Relationship Id="rId5" Type="http://schemas.openxmlformats.org/officeDocument/2006/relationships/image" Target="../media/image2.jp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2.jpg"/><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image" Target="../media/image8.jpeg"/><Relationship Id="rId7" Type="http://schemas.microsoft.com/office/2007/relationships/hdphoto" Target="../media/hdphoto1.wdp"/><Relationship Id="rId2" Type="http://schemas.openxmlformats.org/officeDocument/2006/relationships/image" Target="../media/image7.emf"/><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hyperlink" Target="http://www.dof.gob.mx/nota_detalle.php?codigo=5436729&amp;fecha=11/05/2016" TargetMode="External"/><Relationship Id="rId4" Type="http://schemas.openxmlformats.org/officeDocument/2006/relationships/hyperlink" Target="CONOCE%20SPF%20MARZO%202016%20(1)%20presnteci%C3%B3n.ppt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2.jp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7" Type="http://schemas.microsoft.com/office/2007/relationships/hdphoto" Target="../media/hdphoto2.wdp"/><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2.jp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2.jp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2.jp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b.mx/cntse-rfts/tramite/ficha/57715b808217e646a200098b" TargetMode="External"/><Relationship Id="rId1" Type="http://schemas.openxmlformats.org/officeDocument/2006/relationships/slideLayout" Target="../slideLayouts/slideLayout7.xml"/><Relationship Id="rId5" Type="http://schemas.openxmlformats.org/officeDocument/2006/relationships/image" Target="../media/image2.jp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8 CuadroTexto"/>
          <p:cNvSpPr txBox="1"/>
          <p:nvPr/>
        </p:nvSpPr>
        <p:spPr>
          <a:xfrm>
            <a:off x="1219056" y="1248313"/>
            <a:ext cx="6751528" cy="1446550"/>
          </a:xfrm>
          <a:prstGeom prst="rect">
            <a:avLst/>
          </a:prstGeom>
          <a:noFill/>
          <a:ln>
            <a:noFill/>
          </a:ln>
          <a:effectLst>
            <a:outerShdw blurRad="76200" dist="1016000" dir="3300000" sy="23000" kx="1200000" algn="br" rotWithShape="0">
              <a:prstClr val="black">
                <a:alpha val="20000"/>
              </a:prstClr>
            </a:outerShdw>
            <a:reflection stA="98000" endPos="3000" dist="152400" dir="5400000" sy="-100000" algn="bl" rotWithShape="0"/>
          </a:effectLst>
        </p:spPr>
        <p:txBody>
          <a:bodyPr wrap="square" lIns="72000" rIns="7200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s-MX" sz="4400" b="1" cap="all" dirty="0">
                <a:ln w="0"/>
                <a:gradFill flip="none">
                  <a:gsLst>
                    <a:gs pos="0">
                      <a:schemeClr val="accent1">
                        <a:tint val="75000"/>
                        <a:shade val="75000"/>
                        <a:satMod val="170000"/>
                        <a:lumMod val="91000"/>
                        <a:lumOff val="9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Bell MT" panose="02020503060305020303" pitchFamily="18" charset="0"/>
              </a:rPr>
              <a:t>SERVICIO   DE   </a:t>
            </a:r>
          </a:p>
          <a:p>
            <a:pPr algn="ctr" fontAlgn="auto">
              <a:spcBef>
                <a:spcPts val="0"/>
              </a:spcBef>
              <a:spcAft>
                <a:spcPts val="0"/>
              </a:spcAft>
              <a:defRPr/>
            </a:pPr>
            <a:r>
              <a:rPr lang="es-MX" sz="4400" b="1" cap="all" dirty="0">
                <a:ln w="0"/>
                <a:gradFill flip="none">
                  <a:gsLst>
                    <a:gs pos="0">
                      <a:schemeClr val="accent1">
                        <a:tint val="75000"/>
                        <a:shade val="75000"/>
                        <a:satMod val="170000"/>
                        <a:lumMod val="91000"/>
                        <a:lumOff val="9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Bell MT" panose="02020503060305020303" pitchFamily="18" charset="0"/>
              </a:rPr>
              <a:t>PROTECCIÓN FEDERAL</a:t>
            </a:r>
          </a:p>
        </p:txBody>
      </p:sp>
      <p:sp>
        <p:nvSpPr>
          <p:cNvPr id="12" name="CuadroTexto 11"/>
          <p:cNvSpPr txBox="1"/>
          <p:nvPr/>
        </p:nvSpPr>
        <p:spPr>
          <a:xfrm>
            <a:off x="2069564" y="-905516"/>
            <a:ext cx="184731" cy="369332"/>
          </a:xfrm>
          <a:prstGeom prst="rect">
            <a:avLst/>
          </a:prstGeom>
          <a:noFill/>
        </p:spPr>
        <p:txBody>
          <a:bodyPr wrap="none" rtlCol="0">
            <a:spAutoFit/>
          </a:bodyPr>
          <a:lstStyle/>
          <a:p>
            <a:endParaRPr lang="es-ES_tradnl" dirty="0"/>
          </a:p>
        </p:txBody>
      </p:sp>
      <p:sp>
        <p:nvSpPr>
          <p:cNvPr id="7" name="6 CuadroTexto"/>
          <p:cNvSpPr txBox="1"/>
          <p:nvPr/>
        </p:nvSpPr>
        <p:spPr>
          <a:xfrm>
            <a:off x="3419872" y="3795887"/>
            <a:ext cx="5438159" cy="830997"/>
          </a:xfrm>
          <a:prstGeom prst="rect">
            <a:avLst/>
          </a:prstGeom>
          <a:noFill/>
          <a:effectLst>
            <a:outerShdw blurRad="50800" dist="38100" dir="8100000" algn="tr" rotWithShape="0">
              <a:prstClr val="black">
                <a:alpha val="40000"/>
              </a:prstClr>
            </a:outerShdw>
          </a:effectLst>
        </p:spPr>
        <p:txBody>
          <a:bodyPr wrap="square">
            <a:spAutoFit/>
            <a:scene3d>
              <a:camera prst="orthographicFront"/>
              <a:lightRig rig="threePt" dir="t"/>
            </a:scene3d>
            <a:sp3d extrusionH="57150">
              <a:bevelT w="38100" h="38100"/>
            </a:sp3d>
          </a:bodyPr>
          <a:lstStyle/>
          <a:p>
            <a:pPr algn="ctr" fontAlgn="auto">
              <a:spcBef>
                <a:spcPts val="0"/>
              </a:spcBef>
              <a:spcAft>
                <a:spcPts val="0"/>
              </a:spcAft>
              <a:defRPr/>
            </a:pPr>
            <a:r>
              <a:rPr lang="es-MX" sz="2400" b="1" dirty="0" smtClean="0">
                <a:ln w="1905"/>
                <a:solidFill>
                  <a:schemeClr val="tx2">
                    <a:lumMod val="75000"/>
                  </a:schemeClr>
                </a:solidFill>
                <a:effectLst>
                  <a:innerShdw blurRad="69850" dist="43180" dir="5400000">
                    <a:srgbClr val="000000">
                      <a:alpha val="65000"/>
                    </a:srgbClr>
                  </a:innerShdw>
                </a:effectLst>
                <a:latin typeface="Soberana Sans Black"/>
                <a:ea typeface="BatangChe" pitchFamily="49" charset="-127"/>
                <a:cs typeface="Soberana Sans Black"/>
              </a:rPr>
              <a:t>“Seguridad, vigilancia y protección a los bienes de la nación”</a:t>
            </a:r>
            <a:endParaRPr lang="es-MX" sz="2400" b="1" dirty="0">
              <a:ln w="1905"/>
              <a:solidFill>
                <a:schemeClr val="tx2">
                  <a:lumMod val="75000"/>
                </a:schemeClr>
              </a:solidFill>
              <a:effectLst>
                <a:innerShdw blurRad="69850" dist="43180" dir="5400000">
                  <a:srgbClr val="000000">
                    <a:alpha val="65000"/>
                  </a:srgbClr>
                </a:innerShdw>
              </a:effectLst>
              <a:latin typeface="Soberana Sans Black"/>
              <a:ea typeface="BatangChe" pitchFamily="49" charset="-127"/>
              <a:cs typeface="Soberana Sans Black"/>
            </a:endParaRPr>
          </a:p>
        </p:txBody>
      </p:sp>
      <p:pic>
        <p:nvPicPr>
          <p:cNvPr id="6" name="5 Imagen" descr="Logo Autorizado SPF"/>
          <p:cNvPicPr/>
          <p:nvPr/>
        </p:nvPicPr>
        <p:blipFill rotWithShape="1">
          <a:blip r:embed="rId3" cstate="print">
            <a:extLst>
              <a:ext uri="{BEBA8EAE-BF5A-486C-A8C5-ECC9F3942E4B}">
                <a14:imgProps xmlns:a14="http://schemas.microsoft.com/office/drawing/2010/main">
                  <a14:imgLayer r:embed="rId4">
                    <a14:imgEffect>
                      <a14:sharpenSoften amount="1000"/>
                    </a14:imgEffect>
                    <a14:imgEffect>
                      <a14:brightnessContrast bright="-5000"/>
                    </a14:imgEffect>
                  </a14:imgLayer>
                </a14:imgProps>
              </a:ext>
              <a:ext uri="{28A0092B-C50C-407E-A947-70E740481C1C}">
                <a14:useLocalDpi xmlns:a14="http://schemas.microsoft.com/office/drawing/2010/main" val="0"/>
              </a:ext>
            </a:extLst>
          </a:blip>
          <a:srcRect/>
          <a:stretch/>
        </p:blipFill>
        <p:spPr bwMode="auto">
          <a:xfrm>
            <a:off x="0" y="0"/>
            <a:ext cx="9144000" cy="987574"/>
          </a:xfrm>
          <a:prstGeom prst="rect">
            <a:avLst/>
          </a:prstGeom>
          <a:blipFill>
            <a:blip r:embed="rId5"/>
            <a:stretch>
              <a:fillRect/>
            </a:stretch>
          </a:blipFill>
          <a:ln>
            <a:noFill/>
          </a:ln>
        </p:spPr>
      </p:pic>
      <p:cxnSp>
        <p:nvCxnSpPr>
          <p:cNvPr id="3" name="2 Conector recto"/>
          <p:cNvCxnSpPr/>
          <p:nvPr/>
        </p:nvCxnSpPr>
        <p:spPr>
          <a:xfrm>
            <a:off x="3779912" y="4659982"/>
            <a:ext cx="4896544" cy="0"/>
          </a:xfrm>
          <a:prstGeom prst="line">
            <a:avLst/>
          </a:prstGeom>
          <a:ln w="25400">
            <a:gradFill flip="none" rotWithShape="1">
              <a:gsLst>
                <a:gs pos="37000">
                  <a:schemeClr val="tx1"/>
                </a:gs>
                <a:gs pos="23000">
                  <a:srgbClr val="FF0000"/>
                </a:gs>
                <a:gs pos="11000">
                  <a:srgbClr val="FF0000"/>
                </a:gs>
                <a:gs pos="60000">
                  <a:schemeClr val="tx1"/>
                </a:gs>
                <a:gs pos="83000">
                  <a:srgbClr val="00B050"/>
                </a:gs>
              </a:gsLst>
              <a:path path="circle">
                <a:fillToRect l="100000" t="100000"/>
              </a:path>
              <a:tileRect r="-100000" b="-100000"/>
            </a:gra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5 CuadroTexto"/>
          <p:cNvSpPr txBox="1">
            <a:spLocks noChangeArrowheads="1"/>
          </p:cNvSpPr>
          <p:nvPr/>
        </p:nvSpPr>
        <p:spPr bwMode="auto">
          <a:xfrm>
            <a:off x="609602" y="990601"/>
            <a:ext cx="652743" cy="286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lnSpc>
                <a:spcPct val="90000"/>
              </a:lnSpc>
              <a:buClrTx/>
              <a:buFontTx/>
              <a:buNone/>
            </a:pPr>
            <a:r>
              <a:rPr lang="es-MX" altLang="es-MX" sz="1400" b="1" dirty="0">
                <a:solidFill>
                  <a:srgbClr val="001E51"/>
                </a:solidFill>
                <a:latin typeface="Soberana Sans Black"/>
              </a:rPr>
              <a:t>Plazo</a:t>
            </a:r>
          </a:p>
        </p:txBody>
      </p:sp>
      <p:sp>
        <p:nvSpPr>
          <p:cNvPr id="12291" name="6 CuadroTexto"/>
          <p:cNvSpPr txBox="1">
            <a:spLocks noChangeArrowheads="1"/>
          </p:cNvSpPr>
          <p:nvPr/>
        </p:nvSpPr>
        <p:spPr bwMode="auto">
          <a:xfrm>
            <a:off x="2681288" y="996950"/>
            <a:ext cx="1258678"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lnSpc>
                <a:spcPct val="90000"/>
              </a:lnSpc>
              <a:buClrTx/>
              <a:buFontTx/>
              <a:buNone/>
            </a:pPr>
            <a:r>
              <a:rPr lang="es-MX" altLang="es-MX" sz="1200" dirty="0" smtClean="0">
                <a:latin typeface="Soberana Sans Black"/>
              </a:rPr>
              <a:t>10 </a:t>
            </a:r>
            <a:r>
              <a:rPr lang="es-MX" altLang="es-MX" sz="1200" dirty="0">
                <a:latin typeface="Soberana Sans Black"/>
              </a:rPr>
              <a:t>días hábiles.</a:t>
            </a:r>
          </a:p>
        </p:txBody>
      </p:sp>
      <p:sp>
        <p:nvSpPr>
          <p:cNvPr id="12292" name="7 CuadroTexto"/>
          <p:cNvSpPr txBox="1">
            <a:spLocks noChangeArrowheads="1"/>
          </p:cNvSpPr>
          <p:nvPr/>
        </p:nvSpPr>
        <p:spPr bwMode="auto">
          <a:xfrm>
            <a:off x="611189" y="1282940"/>
            <a:ext cx="11384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lnSpc>
                <a:spcPct val="90000"/>
              </a:lnSpc>
              <a:buClrTx/>
              <a:buFontTx/>
              <a:buNone/>
            </a:pPr>
            <a:r>
              <a:rPr lang="es-MX" altLang="es-MX" sz="1400" b="1" dirty="0">
                <a:solidFill>
                  <a:srgbClr val="001E51"/>
                </a:solidFill>
                <a:latin typeface="Soberana Sans Black"/>
              </a:rPr>
              <a:t>Plazo de </a:t>
            </a:r>
          </a:p>
          <a:p>
            <a:pPr eaLnBrk="1" hangingPunct="1">
              <a:lnSpc>
                <a:spcPct val="90000"/>
              </a:lnSpc>
              <a:buClrTx/>
              <a:buFontTx/>
              <a:buNone/>
            </a:pPr>
            <a:r>
              <a:rPr lang="es-MX" altLang="es-MX" sz="1400" b="1" dirty="0">
                <a:solidFill>
                  <a:srgbClr val="001E51"/>
                </a:solidFill>
                <a:latin typeface="Soberana Sans Black"/>
              </a:rPr>
              <a:t>prevención</a:t>
            </a:r>
          </a:p>
        </p:txBody>
      </p:sp>
      <p:sp>
        <p:nvSpPr>
          <p:cNvPr id="12293" name="8 CuadroTexto"/>
          <p:cNvSpPr txBox="1">
            <a:spLocks noChangeArrowheads="1"/>
          </p:cNvSpPr>
          <p:nvPr/>
        </p:nvSpPr>
        <p:spPr bwMode="auto">
          <a:xfrm>
            <a:off x="2681290" y="1392237"/>
            <a:ext cx="1173719"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lnSpc>
                <a:spcPct val="90000"/>
              </a:lnSpc>
              <a:buClrTx/>
              <a:buFontTx/>
              <a:buNone/>
            </a:pPr>
            <a:r>
              <a:rPr lang="es-MX" altLang="es-MX" sz="1200">
                <a:latin typeface="Soberana Sans Black"/>
              </a:rPr>
              <a:t>5 días hábiles.</a:t>
            </a:r>
          </a:p>
        </p:txBody>
      </p:sp>
      <p:sp>
        <p:nvSpPr>
          <p:cNvPr id="12294" name="9 CuadroTexto"/>
          <p:cNvSpPr txBox="1">
            <a:spLocks noChangeArrowheads="1"/>
          </p:cNvSpPr>
          <p:nvPr/>
        </p:nvSpPr>
        <p:spPr bwMode="auto">
          <a:xfrm>
            <a:off x="2700338" y="2625965"/>
            <a:ext cx="5910262" cy="832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lnSpc>
                <a:spcPct val="90000"/>
              </a:lnSpc>
              <a:buClrTx/>
              <a:buFontTx/>
              <a:buNone/>
            </a:pPr>
            <a:r>
              <a:rPr lang="es-MX" altLang="es-MX" sz="1300" dirty="0">
                <a:latin typeface="Soberana Sans Black"/>
              </a:rPr>
              <a:t>No se omite mencionar que si bien la autoridad cuenta con un plazo máximo de 60 días hábiles para la emisión del Análisis de Riesgo, se prevé que dicho análisis sea emitido en un término de 10 días hábiles.</a:t>
            </a:r>
          </a:p>
          <a:p>
            <a:pPr algn="just" eaLnBrk="1" hangingPunct="1">
              <a:spcBef>
                <a:spcPct val="0"/>
              </a:spcBef>
              <a:buClrTx/>
              <a:buFontTx/>
              <a:buNone/>
            </a:pPr>
            <a:endParaRPr lang="es-MX" altLang="es-MX" sz="1300" b="1" dirty="0">
              <a:latin typeface="Soberana Sans Black"/>
            </a:endParaRPr>
          </a:p>
        </p:txBody>
      </p:sp>
      <p:sp>
        <p:nvSpPr>
          <p:cNvPr id="12295" name="10 CuadroTexto"/>
          <p:cNvSpPr txBox="1">
            <a:spLocks noChangeArrowheads="1"/>
          </p:cNvSpPr>
          <p:nvPr/>
        </p:nvSpPr>
        <p:spPr bwMode="auto">
          <a:xfrm>
            <a:off x="623888" y="1900238"/>
            <a:ext cx="1229824" cy="760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lnSpc>
                <a:spcPct val="90000"/>
              </a:lnSpc>
              <a:buClrTx/>
              <a:buFontTx/>
              <a:buNone/>
            </a:pPr>
            <a:r>
              <a:rPr lang="es-MX" altLang="es-MX" sz="1400" b="1" dirty="0">
                <a:solidFill>
                  <a:srgbClr val="001E51"/>
                </a:solidFill>
                <a:latin typeface="Soberana Sans Black"/>
              </a:rPr>
              <a:t>Criterios de </a:t>
            </a:r>
          </a:p>
          <a:p>
            <a:pPr eaLnBrk="1" hangingPunct="1">
              <a:lnSpc>
                <a:spcPct val="90000"/>
              </a:lnSpc>
              <a:buClrTx/>
              <a:buFontTx/>
              <a:buNone/>
            </a:pPr>
            <a:r>
              <a:rPr lang="es-MX" altLang="es-MX" sz="1400" b="1" dirty="0">
                <a:solidFill>
                  <a:srgbClr val="001E51"/>
                </a:solidFill>
                <a:latin typeface="Soberana Sans Black"/>
              </a:rPr>
              <a:t>resolución</a:t>
            </a:r>
          </a:p>
          <a:p>
            <a:pPr eaLnBrk="1" hangingPunct="1">
              <a:lnSpc>
                <a:spcPct val="90000"/>
              </a:lnSpc>
              <a:buClrTx/>
              <a:buFontTx/>
              <a:buNone/>
            </a:pPr>
            <a:r>
              <a:rPr lang="es-MX" altLang="es-MX" sz="1400" b="1" dirty="0">
                <a:solidFill>
                  <a:srgbClr val="001E51"/>
                </a:solidFill>
                <a:latin typeface="Soberana Sans Black"/>
              </a:rPr>
              <a:t>del trámite</a:t>
            </a:r>
          </a:p>
        </p:txBody>
      </p:sp>
      <p:sp>
        <p:nvSpPr>
          <p:cNvPr id="12296" name="11 CuadroTexto"/>
          <p:cNvSpPr txBox="1">
            <a:spLocks noChangeArrowheads="1"/>
          </p:cNvSpPr>
          <p:nvPr/>
        </p:nvSpPr>
        <p:spPr bwMode="auto">
          <a:xfrm>
            <a:off x="2708275" y="1903412"/>
            <a:ext cx="5910262" cy="45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lnSpc>
                <a:spcPct val="90000"/>
              </a:lnSpc>
              <a:buClrTx/>
              <a:buFontTx/>
              <a:buNone/>
            </a:pPr>
            <a:r>
              <a:rPr lang="es-MX" altLang="es-MX" sz="1300" dirty="0">
                <a:latin typeface="Soberana Sans Black"/>
              </a:rPr>
              <a:t>El trámite no tiene criterios preestablecidos, toda vez que la emisión del Análisis de Riesgo, deriva del estudio de campo que se realice. </a:t>
            </a:r>
          </a:p>
        </p:txBody>
      </p:sp>
      <p:sp>
        <p:nvSpPr>
          <p:cNvPr id="12297" name="12 Rectángulo"/>
          <p:cNvSpPr>
            <a:spLocks noChangeArrowheads="1"/>
          </p:cNvSpPr>
          <p:nvPr/>
        </p:nvSpPr>
        <p:spPr bwMode="auto">
          <a:xfrm>
            <a:off x="635001" y="2786062"/>
            <a:ext cx="12089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spcBef>
                <a:spcPct val="0"/>
              </a:spcBef>
              <a:buClrTx/>
              <a:buFontTx/>
              <a:buNone/>
            </a:pPr>
            <a:r>
              <a:rPr lang="es-MX" altLang="es-MX" sz="1400" b="1">
                <a:solidFill>
                  <a:srgbClr val="001E51"/>
                </a:solidFill>
                <a:latin typeface="Soberana Sans Black"/>
              </a:rPr>
              <a:t>Información</a:t>
            </a:r>
          </a:p>
          <a:p>
            <a:pPr eaLnBrk="1" hangingPunct="1">
              <a:spcBef>
                <a:spcPct val="0"/>
              </a:spcBef>
              <a:buClrTx/>
              <a:buFontTx/>
              <a:buNone/>
            </a:pPr>
            <a:r>
              <a:rPr lang="es-MX" altLang="es-MX" sz="1400" b="1">
                <a:solidFill>
                  <a:srgbClr val="001E51"/>
                </a:solidFill>
                <a:latin typeface="Soberana Sans Black"/>
              </a:rPr>
              <a:t>Adicional</a:t>
            </a:r>
            <a:endParaRPr lang="es-MX" altLang="es-MX" sz="1400">
              <a:solidFill>
                <a:srgbClr val="001E51"/>
              </a:solidFill>
              <a:latin typeface="Soberana Sans Black"/>
            </a:endParaRPr>
          </a:p>
        </p:txBody>
      </p:sp>
      <p:sp>
        <p:nvSpPr>
          <p:cNvPr id="12298" name="16 CuadroTexto"/>
          <p:cNvSpPr txBox="1">
            <a:spLocks noChangeArrowheads="1"/>
          </p:cNvSpPr>
          <p:nvPr/>
        </p:nvSpPr>
        <p:spPr bwMode="auto">
          <a:xfrm>
            <a:off x="692150" y="3652838"/>
            <a:ext cx="12239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spcBef>
                <a:spcPct val="0"/>
              </a:spcBef>
              <a:buClrTx/>
              <a:buFontTx/>
              <a:buNone/>
            </a:pPr>
            <a:r>
              <a:rPr lang="es-MX" altLang="es-MX" sz="1400" b="1" dirty="0">
                <a:solidFill>
                  <a:srgbClr val="001E51"/>
                </a:solidFill>
                <a:latin typeface="Soberana Sans Black"/>
              </a:rPr>
              <a:t>Monto</a:t>
            </a:r>
          </a:p>
        </p:txBody>
      </p:sp>
      <p:sp>
        <p:nvSpPr>
          <p:cNvPr id="12299" name="19 CuadroTexto"/>
          <p:cNvSpPr txBox="1">
            <a:spLocks noChangeArrowheads="1"/>
          </p:cNvSpPr>
          <p:nvPr/>
        </p:nvSpPr>
        <p:spPr bwMode="auto">
          <a:xfrm>
            <a:off x="2700337" y="3548063"/>
            <a:ext cx="5887978"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spcBef>
                <a:spcPct val="0"/>
              </a:spcBef>
              <a:buClrTx/>
              <a:buFontTx/>
              <a:buNone/>
            </a:pPr>
            <a:r>
              <a:rPr lang="es-MX" altLang="es-MX" sz="1300" dirty="0">
                <a:latin typeface="Soberana Sans Black"/>
              </a:rPr>
              <a:t>Aviso por el que se establecen las tarifas autorizadas para el ejercicio fiscal </a:t>
            </a:r>
            <a:r>
              <a:rPr lang="es-MX" altLang="es-MX" sz="1300" dirty="0" smtClean="0">
                <a:latin typeface="Soberana Sans Black"/>
              </a:rPr>
              <a:t>2016,  </a:t>
            </a:r>
            <a:r>
              <a:rPr lang="es-MX" altLang="es-MX" sz="1300" dirty="0">
                <a:latin typeface="Soberana Sans Black"/>
              </a:rPr>
              <a:t>para el pago de servicios de protección, custodia, vigilancia y seguridad de personas, bienes e instalaciones  que  proporciona el SPF de la SEGOB. Fecha D.O.F. </a:t>
            </a:r>
            <a:r>
              <a:rPr lang="es-MX" altLang="es-MX" sz="1300" dirty="0" smtClean="0">
                <a:latin typeface="Soberana Sans Black"/>
              </a:rPr>
              <a:t>09/ junio </a:t>
            </a:r>
            <a:r>
              <a:rPr lang="es-MX" altLang="es-MX" sz="1300" dirty="0">
                <a:latin typeface="Soberana Sans Black"/>
              </a:rPr>
              <a:t>/</a:t>
            </a:r>
            <a:r>
              <a:rPr lang="es-MX" altLang="es-MX" sz="1300" dirty="0" smtClean="0">
                <a:latin typeface="Soberana Sans Black"/>
              </a:rPr>
              <a:t>2016.</a:t>
            </a:r>
            <a:endParaRPr lang="es-MX" altLang="es-MX" sz="1300" dirty="0">
              <a:latin typeface="Soberana Sans Black"/>
            </a:endParaRPr>
          </a:p>
          <a:p>
            <a:pPr algn="just" eaLnBrk="1" hangingPunct="1">
              <a:spcBef>
                <a:spcPct val="0"/>
              </a:spcBef>
              <a:buClrTx/>
              <a:buFontTx/>
              <a:buNone/>
            </a:pPr>
            <a:endParaRPr lang="es-MX" altLang="es-MX" sz="1300" dirty="0">
              <a:latin typeface="Soberana Sans Black"/>
            </a:endParaRPr>
          </a:p>
        </p:txBody>
      </p:sp>
      <p:sp>
        <p:nvSpPr>
          <p:cNvPr id="12302" name="1 Rectángulo"/>
          <p:cNvSpPr>
            <a:spLocks noChangeArrowheads="1"/>
          </p:cNvSpPr>
          <p:nvPr/>
        </p:nvSpPr>
        <p:spPr bwMode="auto">
          <a:xfrm>
            <a:off x="827090" y="4800601"/>
            <a:ext cx="73104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r" eaLnBrk="1" hangingPunct="1">
              <a:spcBef>
                <a:spcPct val="0"/>
              </a:spcBef>
              <a:buClrTx/>
              <a:buFontTx/>
              <a:buNone/>
            </a:pPr>
            <a:r>
              <a:rPr lang="es-MX" altLang="es-MX" sz="1800" dirty="0">
                <a:hlinkClick r:id="rId2"/>
              </a:rPr>
              <a:t>http://</a:t>
            </a:r>
            <a:r>
              <a:rPr lang="es-MX" altLang="es-MX" sz="1800" dirty="0" smtClean="0">
                <a:hlinkClick r:id="rId2"/>
              </a:rPr>
              <a:t>www.gob.mx/cntse-rfts/tramite/ficha/57744b988217e64046000150</a:t>
            </a:r>
            <a:endParaRPr lang="es-MX" altLang="es-MX" sz="1800" dirty="0" smtClean="0"/>
          </a:p>
          <a:p>
            <a:pPr algn="r" eaLnBrk="1" hangingPunct="1">
              <a:spcBef>
                <a:spcPct val="0"/>
              </a:spcBef>
              <a:buClrTx/>
              <a:buFontTx/>
              <a:buNone/>
            </a:pPr>
            <a:endParaRPr lang="es-MX" altLang="es-MX" sz="1800" dirty="0"/>
          </a:p>
        </p:txBody>
      </p:sp>
      <p:sp>
        <p:nvSpPr>
          <p:cNvPr id="12303" name="2 Rectángulo"/>
          <p:cNvSpPr>
            <a:spLocks noChangeArrowheads="1"/>
          </p:cNvSpPr>
          <p:nvPr/>
        </p:nvSpPr>
        <p:spPr bwMode="auto">
          <a:xfrm>
            <a:off x="611190" y="4629151"/>
            <a:ext cx="587692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spcBef>
                <a:spcPct val="0"/>
              </a:spcBef>
              <a:buClrTx/>
              <a:buFontTx/>
              <a:buNone/>
            </a:pPr>
            <a:r>
              <a:rPr lang="es-MX" altLang="es-MX" sz="1000" b="1" dirty="0">
                <a:latin typeface="Soberana Sans Black"/>
              </a:rPr>
              <a:t>Registro Federal del Trámites y Servicios de COFEMER:</a:t>
            </a:r>
          </a:p>
        </p:txBody>
      </p:sp>
      <p:pic>
        <p:nvPicPr>
          <p:cNvPr id="15" name="14 Imagen" descr="Logo Autorizado SPF"/>
          <p:cNvPicPr/>
          <p:nvPr/>
        </p:nvPicPr>
        <p:blipFill rotWithShape="1">
          <a:blip r:embed="rId3" cstate="print">
            <a:extLst>
              <a:ext uri="{BEBA8EAE-BF5A-486C-A8C5-ECC9F3942E4B}">
                <a14:imgProps xmlns:a14="http://schemas.microsoft.com/office/drawing/2010/main">
                  <a14:imgLayer r:embed="rId4">
                    <a14:imgEffect>
                      <a14:sharpenSoften amount="1000"/>
                    </a14:imgEffect>
                    <a14:imgEffect>
                      <a14:brightnessContrast bright="-4000" contrast="-20000"/>
                    </a14:imgEffect>
                  </a14:imgLayer>
                </a14:imgProps>
              </a:ext>
              <a:ext uri="{28A0092B-C50C-407E-A947-70E740481C1C}">
                <a14:useLocalDpi xmlns:a14="http://schemas.microsoft.com/office/drawing/2010/main" val="0"/>
              </a:ext>
            </a:extLst>
          </a:blip>
          <a:srcRect/>
          <a:stretch/>
        </p:blipFill>
        <p:spPr bwMode="auto">
          <a:xfrm>
            <a:off x="-7794" y="0"/>
            <a:ext cx="9144000" cy="987574"/>
          </a:xfrm>
          <a:prstGeom prst="rect">
            <a:avLst/>
          </a:prstGeom>
          <a:blipFill>
            <a:blip r:embed="rId5"/>
            <a:stretch>
              <a:fillRect/>
            </a:stretch>
          </a:blipFill>
          <a:ln>
            <a:noFill/>
          </a:ln>
        </p:spPr>
      </p:pic>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20 Rectángulo"/>
          <p:cNvSpPr>
            <a:spLocks noChangeArrowheads="1"/>
          </p:cNvSpPr>
          <p:nvPr/>
        </p:nvSpPr>
        <p:spPr bwMode="auto">
          <a:xfrm>
            <a:off x="485775" y="1049339"/>
            <a:ext cx="7416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spcBef>
                <a:spcPct val="0"/>
              </a:spcBef>
              <a:buClrTx/>
              <a:buFontTx/>
              <a:buNone/>
            </a:pPr>
            <a:r>
              <a:rPr lang="es-MX" altLang="es-MX" sz="24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Contacto</a:t>
            </a:r>
          </a:p>
        </p:txBody>
      </p:sp>
      <p:sp>
        <p:nvSpPr>
          <p:cNvPr id="8" name="7 Rectángulo"/>
          <p:cNvSpPr/>
          <p:nvPr/>
        </p:nvSpPr>
        <p:spPr>
          <a:xfrm>
            <a:off x="485777" y="1571625"/>
            <a:ext cx="3400425" cy="1200329"/>
          </a:xfrm>
          <a:prstGeom prst="rect">
            <a:avLst/>
          </a:prstGeom>
          <a:noFill/>
          <a:ln w="6350"/>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spAutoFit/>
          </a:bodyPr>
          <a:lstStyle/>
          <a:p>
            <a:pPr>
              <a:defRPr/>
            </a:pPr>
            <a:r>
              <a:rPr lang="es-MX" sz="1400" b="1" dirty="0">
                <a:solidFill>
                  <a:schemeClr val="tx1"/>
                </a:solidFill>
                <a:latin typeface="Arial Narrow" pitchFamily="34" charset="0"/>
                <a:cs typeface="Arial"/>
              </a:rPr>
              <a:t>Nombre del responsable:</a:t>
            </a:r>
          </a:p>
          <a:p>
            <a:pPr>
              <a:defRPr/>
            </a:pPr>
            <a:r>
              <a:rPr lang="es-MX" sz="1400" dirty="0">
                <a:solidFill>
                  <a:schemeClr val="tx1"/>
                </a:solidFill>
                <a:latin typeface="Arial Narrow" pitchFamily="34" charset="0"/>
                <a:cs typeface="Arial"/>
              </a:rPr>
              <a:t>Comisionado del Servicio de Protección Federal </a:t>
            </a:r>
          </a:p>
          <a:p>
            <a:pPr>
              <a:defRPr/>
            </a:pPr>
            <a:r>
              <a:rPr lang="es-MX" sz="1600" dirty="0">
                <a:solidFill>
                  <a:schemeClr val="tx1"/>
                </a:solidFill>
                <a:effectLst>
                  <a:outerShdw blurRad="38100" dist="38100" dir="2700000" algn="tl">
                    <a:srgbClr val="000000">
                      <a:alpha val="43137"/>
                    </a:srgbClr>
                  </a:outerShdw>
                </a:effectLst>
                <a:latin typeface="Arial Narrow" pitchFamily="34" charset="0"/>
                <a:cs typeface="Arial"/>
              </a:rPr>
              <a:t>Alfonso Ramón Bagur</a:t>
            </a:r>
          </a:p>
          <a:p>
            <a:pPr>
              <a:defRPr/>
            </a:pPr>
            <a:endParaRPr lang="es-MX" sz="1400" dirty="0">
              <a:solidFill>
                <a:schemeClr val="tx1"/>
              </a:solidFill>
              <a:latin typeface="Arial Narrow" pitchFamily="34" charset="0"/>
              <a:cs typeface="Arial"/>
              <a:hlinkClick r:id="rId2"/>
            </a:endParaRPr>
          </a:p>
          <a:p>
            <a:pPr>
              <a:defRPr/>
            </a:pPr>
            <a:r>
              <a:rPr lang="es-MX" sz="1400" dirty="0">
                <a:solidFill>
                  <a:schemeClr val="tx1"/>
                </a:solidFill>
                <a:latin typeface="Arial Narrow" pitchFamily="34" charset="0"/>
                <a:cs typeface="Arial"/>
                <a:hlinkClick r:id="rId2"/>
              </a:rPr>
              <a:t>alfonso.ramon@cns.gob.mx</a:t>
            </a:r>
            <a:r>
              <a:rPr lang="es-MX" sz="1400" dirty="0">
                <a:solidFill>
                  <a:schemeClr val="tx1"/>
                </a:solidFill>
                <a:latin typeface="Arial Narrow" pitchFamily="34" charset="0"/>
                <a:cs typeface="Arial"/>
              </a:rPr>
              <a:t> </a:t>
            </a:r>
          </a:p>
        </p:txBody>
      </p:sp>
      <p:sp>
        <p:nvSpPr>
          <p:cNvPr id="9" name="8 Rectángulo"/>
          <p:cNvSpPr/>
          <p:nvPr/>
        </p:nvSpPr>
        <p:spPr>
          <a:xfrm>
            <a:off x="1981200" y="3028951"/>
            <a:ext cx="4572000" cy="954107"/>
          </a:xfrm>
          <a:prstGeom prst="rect">
            <a:avLst/>
          </a:prstGeom>
          <a:noFill/>
          <a:ln w="6350"/>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spAutoFit/>
          </a:bodyPr>
          <a:lstStyle/>
          <a:p>
            <a:pPr>
              <a:defRPr/>
            </a:pPr>
            <a:r>
              <a:rPr lang="es-MX" sz="1400" b="1" dirty="0">
                <a:solidFill>
                  <a:schemeClr val="tx1"/>
                </a:solidFill>
                <a:latin typeface="Arial Narrow" pitchFamily="34" charset="0"/>
                <a:cs typeface="Arial"/>
              </a:rPr>
              <a:t>Dirección y teléfonos:</a:t>
            </a:r>
          </a:p>
          <a:p>
            <a:pPr>
              <a:defRPr/>
            </a:pPr>
            <a:r>
              <a:rPr lang="es-MX" sz="1400" dirty="0">
                <a:solidFill>
                  <a:schemeClr val="tx1"/>
                </a:solidFill>
                <a:latin typeface="Arial Narrow" pitchFamily="34" charset="0"/>
                <a:cs typeface="Arial"/>
              </a:rPr>
              <a:t>Avenida Miguel Ángel de Quevedo, número 915, Col. El Rosedal, Delegación Coyoacán, </a:t>
            </a:r>
            <a:r>
              <a:rPr lang="es-MX" sz="1400" dirty="0" smtClean="0">
                <a:solidFill>
                  <a:schemeClr val="tx1"/>
                </a:solidFill>
                <a:latin typeface="Arial Narrow" pitchFamily="34" charset="0"/>
                <a:cs typeface="Arial"/>
              </a:rPr>
              <a:t>Ciudad de </a:t>
            </a:r>
            <a:r>
              <a:rPr lang="es-MX" sz="1400" dirty="0">
                <a:solidFill>
                  <a:schemeClr val="tx1"/>
                </a:solidFill>
                <a:latin typeface="Arial Narrow" pitchFamily="34" charset="0"/>
                <a:cs typeface="Arial"/>
              </a:rPr>
              <a:t>México, </a:t>
            </a:r>
            <a:r>
              <a:rPr lang="es-MX" sz="1400" dirty="0" smtClean="0">
                <a:solidFill>
                  <a:schemeClr val="tx1"/>
                </a:solidFill>
                <a:latin typeface="Arial Narrow" pitchFamily="34" charset="0"/>
                <a:cs typeface="Arial"/>
              </a:rPr>
              <a:t>C.P</a:t>
            </a:r>
            <a:r>
              <a:rPr lang="es-MX" sz="1400" dirty="0">
                <a:solidFill>
                  <a:schemeClr val="tx1"/>
                </a:solidFill>
                <a:latin typeface="Arial Narrow" pitchFamily="34" charset="0"/>
                <a:cs typeface="Arial"/>
              </a:rPr>
              <a:t>. 04330</a:t>
            </a:r>
          </a:p>
          <a:p>
            <a:pPr>
              <a:defRPr/>
            </a:pPr>
            <a:r>
              <a:rPr lang="es-MX" sz="1400" dirty="0">
                <a:solidFill>
                  <a:schemeClr val="tx1"/>
                </a:solidFill>
                <a:latin typeface="Arial Narrow" pitchFamily="34" charset="0"/>
                <a:cs typeface="Arial"/>
              </a:rPr>
              <a:t>Teléfono  54846700 ext. 68018</a:t>
            </a:r>
          </a:p>
        </p:txBody>
      </p:sp>
      <p:sp>
        <p:nvSpPr>
          <p:cNvPr id="10" name="9 Rectángulo"/>
          <p:cNvSpPr/>
          <p:nvPr/>
        </p:nvSpPr>
        <p:spPr>
          <a:xfrm>
            <a:off x="4913315" y="4248151"/>
            <a:ext cx="3024187" cy="523220"/>
          </a:xfrm>
          <a:prstGeom prst="rect">
            <a:avLst/>
          </a:prstGeom>
          <a:noFill/>
          <a:ln w="6350"/>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spAutoFit/>
          </a:bodyPr>
          <a:lstStyle/>
          <a:p>
            <a:pPr>
              <a:defRPr/>
            </a:pPr>
            <a:r>
              <a:rPr lang="es-MX" sz="1400" b="1" dirty="0">
                <a:solidFill>
                  <a:schemeClr val="tx1"/>
                </a:solidFill>
                <a:latin typeface="Arial Narrow" pitchFamily="34" charset="0"/>
                <a:cs typeface="Arial"/>
              </a:rPr>
              <a:t>Horarios de atención al público:</a:t>
            </a:r>
          </a:p>
          <a:p>
            <a:pPr>
              <a:defRPr/>
            </a:pPr>
            <a:r>
              <a:rPr lang="es-MX" sz="1400" dirty="0">
                <a:solidFill>
                  <a:schemeClr val="tx1"/>
                </a:solidFill>
                <a:latin typeface="Arial Narrow" pitchFamily="34" charset="0"/>
                <a:cs typeface="Arial"/>
              </a:rPr>
              <a:t>De 9:00 a 15:00 horas, de lunes a viernes</a:t>
            </a:r>
            <a:r>
              <a:rPr lang="es-MX" sz="1400" dirty="0">
                <a:latin typeface="Arial Narrow" pitchFamily="34" charset="0"/>
                <a:cs typeface="Arial"/>
              </a:rPr>
              <a:t>.</a:t>
            </a:r>
          </a:p>
        </p:txBody>
      </p:sp>
      <p:pic>
        <p:nvPicPr>
          <p:cNvPr id="11" name="10 Imagen" descr="Logo Autorizado SPF"/>
          <p:cNvPicPr/>
          <p:nvPr/>
        </p:nvPicPr>
        <p:blipFill rotWithShape="1">
          <a:blip r:embed="rId3" cstate="print">
            <a:extLst>
              <a:ext uri="{BEBA8EAE-BF5A-486C-A8C5-ECC9F3942E4B}">
                <a14:imgProps xmlns:a14="http://schemas.microsoft.com/office/drawing/2010/main">
                  <a14:imgLayer r:embed="rId4">
                    <a14:imgEffect>
                      <a14:sharpenSoften amount="1000"/>
                    </a14:imgEffect>
                    <a14:imgEffect>
                      <a14:brightnessContrast bright="-4000" contrast="-20000"/>
                    </a14:imgEffect>
                  </a14:imgLayer>
                </a14:imgProps>
              </a:ext>
              <a:ext uri="{28A0092B-C50C-407E-A947-70E740481C1C}">
                <a14:useLocalDpi xmlns:a14="http://schemas.microsoft.com/office/drawing/2010/main" val="0"/>
              </a:ext>
            </a:extLst>
          </a:blip>
          <a:srcRect/>
          <a:stretch/>
        </p:blipFill>
        <p:spPr bwMode="auto">
          <a:xfrm>
            <a:off x="-7794" y="0"/>
            <a:ext cx="9144000" cy="987574"/>
          </a:xfrm>
          <a:prstGeom prst="rect">
            <a:avLst/>
          </a:prstGeom>
          <a:blipFill>
            <a:blip r:embed="rId5"/>
            <a:stretch>
              <a:fillRect/>
            </a:stretch>
          </a:blipFill>
          <a:ln>
            <a:noFill/>
          </a:ln>
        </p:spPr>
      </p:pic>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Rectángulo"/>
          <p:cNvSpPr/>
          <p:nvPr/>
        </p:nvSpPr>
        <p:spPr>
          <a:xfrm>
            <a:off x="1486951" y="771550"/>
            <a:ext cx="5891564" cy="577850"/>
          </a:xfrm>
          <a:prstGeom prst="rect">
            <a:avLst/>
          </a:prstGeom>
          <a:noFill/>
        </p:spPr>
        <p:txBody>
          <a:bodyPr>
            <a:spAutoFit/>
          </a:bodyPr>
          <a:lstStyle/>
          <a:p>
            <a:pPr algn="ctr">
              <a:lnSpc>
                <a:spcPct val="150000"/>
              </a:lnSpc>
              <a:tabLst>
                <a:tab pos="85725" algn="l"/>
              </a:tabLst>
              <a:defRPr/>
            </a:pPr>
            <a:r>
              <a:rPr lang="es-MX" sz="24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Clientes actuales</a:t>
            </a:r>
          </a:p>
        </p:txBody>
      </p:sp>
      <p:graphicFrame>
        <p:nvGraphicFramePr>
          <p:cNvPr id="5" name="4 Tabla"/>
          <p:cNvGraphicFramePr>
            <a:graphicFrameLocks noGrp="1"/>
          </p:cNvGraphicFramePr>
          <p:nvPr>
            <p:extLst>
              <p:ext uri="{D42A27DB-BD31-4B8C-83A1-F6EECF244321}">
                <p14:modId xmlns:p14="http://schemas.microsoft.com/office/powerpoint/2010/main" val="2363507375"/>
              </p:ext>
            </p:extLst>
          </p:nvPr>
        </p:nvGraphicFramePr>
        <p:xfrm>
          <a:off x="1060096" y="1275607"/>
          <a:ext cx="7036511" cy="3456383"/>
        </p:xfrm>
        <a:graphic>
          <a:graphicData uri="http://schemas.openxmlformats.org/drawingml/2006/table">
            <a:tbl>
              <a:tblPr firstRow="1" firstCol="1" bandRow="1">
                <a:tableStyleId>{B301B821-A1FF-4177-AEE7-76D212191A09}</a:tableStyleId>
              </a:tblPr>
              <a:tblGrid>
                <a:gridCol w="1885792"/>
                <a:gridCol w="3328624"/>
                <a:gridCol w="1822095"/>
              </a:tblGrid>
              <a:tr h="206845">
                <a:tc gridSpan="2">
                  <a:txBody>
                    <a:bodyPr/>
                    <a:lstStyle/>
                    <a:p>
                      <a:pPr algn="ctr">
                        <a:spcAft>
                          <a:spcPts val="0"/>
                        </a:spcAft>
                      </a:pPr>
                      <a:r>
                        <a:rPr lang="es-MX" sz="800" dirty="0">
                          <a:effectLst/>
                        </a:rPr>
                        <a:t>SECTOR PÚBLICO</a:t>
                      </a:r>
                      <a:endParaRPr lang="es-MX" sz="1000" dirty="0">
                        <a:effectLst/>
                        <a:latin typeface="Calibri"/>
                        <a:ea typeface="Calibri"/>
                        <a:cs typeface="Times New Roman"/>
                      </a:endParaRPr>
                    </a:p>
                  </a:txBody>
                  <a:tcPr marL="63113" marR="63113" marT="0" marB="0" anchor="ctr"/>
                </a:tc>
                <a:tc hMerge="1">
                  <a:txBody>
                    <a:bodyPr/>
                    <a:lstStyle/>
                    <a:p>
                      <a:endParaRPr lang="es-MX"/>
                    </a:p>
                  </a:txBody>
                  <a:tcPr/>
                </a:tc>
                <a:tc>
                  <a:txBody>
                    <a:bodyPr/>
                    <a:lstStyle/>
                    <a:p>
                      <a:pPr algn="ctr">
                        <a:spcAft>
                          <a:spcPts val="0"/>
                        </a:spcAft>
                      </a:pPr>
                      <a:r>
                        <a:rPr lang="es-MX" sz="1100">
                          <a:effectLst/>
                        </a:rPr>
                        <a:t>SECTOR PRIVADO</a:t>
                      </a:r>
                      <a:endParaRPr lang="es-MX" sz="1000">
                        <a:effectLst/>
                        <a:latin typeface="Calibri"/>
                        <a:ea typeface="Calibri"/>
                        <a:cs typeface="Times New Roman"/>
                      </a:endParaRPr>
                    </a:p>
                  </a:txBody>
                  <a:tcPr marL="63113" marR="63113" marT="0" marB="0" anchor="ctr">
                    <a:lnB w="12700" cap="flat" cmpd="sng" algn="ctr">
                      <a:solidFill>
                        <a:schemeClr val="tx1"/>
                      </a:solidFill>
                      <a:prstDash val="solid"/>
                      <a:round/>
                      <a:headEnd type="none" w="med" len="med"/>
                      <a:tailEnd type="none" w="med" len="med"/>
                    </a:lnB>
                  </a:tcPr>
                </a:tc>
              </a:tr>
              <a:tr h="131333">
                <a:tc>
                  <a:txBody>
                    <a:bodyPr/>
                    <a:lstStyle/>
                    <a:p>
                      <a:pPr algn="ctr">
                        <a:spcAft>
                          <a:spcPts val="0"/>
                        </a:spcAft>
                      </a:pPr>
                      <a:r>
                        <a:rPr lang="es-MX" sz="900" dirty="0">
                          <a:effectLst/>
                        </a:rPr>
                        <a:t>Dependencias</a:t>
                      </a:r>
                      <a:endParaRPr lang="es-MX" sz="1000" dirty="0">
                        <a:effectLst/>
                        <a:latin typeface="Calibri"/>
                        <a:ea typeface="Calibri"/>
                        <a:cs typeface="Times New Roman"/>
                      </a:endParaRPr>
                    </a:p>
                  </a:txBody>
                  <a:tcPr marL="63113" marR="63113"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s-MX" sz="900">
                          <a:effectLst/>
                        </a:rPr>
                        <a:t>Entidades y Organismos</a:t>
                      </a:r>
                      <a:endParaRPr lang="es-MX" sz="1000">
                        <a:effectLst/>
                        <a:latin typeface="Calibri"/>
                        <a:ea typeface="Calibri"/>
                        <a:cs typeface="Times New Roman"/>
                      </a:endParaRPr>
                    </a:p>
                  </a:txBody>
                  <a:tcPr marL="63113" marR="63113"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rowSpan="2">
                  <a:txBody>
                    <a:bodyPr/>
                    <a:lstStyle/>
                    <a:p>
                      <a:pPr>
                        <a:spcAft>
                          <a:spcPts val="0"/>
                        </a:spcAft>
                      </a:pPr>
                      <a:r>
                        <a:rPr lang="en-US" sz="900" dirty="0">
                          <a:solidFill>
                            <a:schemeClr val="tx1"/>
                          </a:solidFill>
                          <a:effectLst/>
                        </a:rPr>
                        <a:t> </a:t>
                      </a:r>
                      <a:endParaRPr lang="es-MX" sz="1000" dirty="0">
                        <a:solidFill>
                          <a:schemeClr val="tx1"/>
                        </a:solidFill>
                        <a:effectLst/>
                      </a:endParaRPr>
                    </a:p>
                    <a:p>
                      <a:pPr marL="201295" indent="-201295" algn="just">
                        <a:spcAft>
                          <a:spcPts val="0"/>
                        </a:spcAft>
                      </a:pPr>
                      <a:r>
                        <a:rPr lang="en-US" sz="900" dirty="0">
                          <a:solidFill>
                            <a:schemeClr val="tx1"/>
                          </a:solidFill>
                          <a:effectLst/>
                        </a:rPr>
                        <a:t>•     World Security, S.A. de C.V.</a:t>
                      </a:r>
                      <a:endParaRPr lang="es-MX" sz="1000" dirty="0">
                        <a:solidFill>
                          <a:schemeClr val="tx1"/>
                        </a:solidFill>
                        <a:effectLst/>
                        <a:latin typeface="Calibri"/>
                        <a:ea typeface="Calibri"/>
                        <a:cs typeface="Times New Roman"/>
                      </a:endParaRPr>
                    </a:p>
                  </a:txBody>
                  <a:tcPr marL="63113" marR="6311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12378">
                <a:tc>
                  <a:txBody>
                    <a:bodyPr/>
                    <a:lstStyle/>
                    <a:p>
                      <a:pPr marL="180340" algn="just">
                        <a:spcAft>
                          <a:spcPts val="0"/>
                        </a:spcAft>
                      </a:pPr>
                      <a:r>
                        <a:rPr lang="en-US" sz="900" dirty="0">
                          <a:solidFill>
                            <a:schemeClr val="tx1"/>
                          </a:solidFill>
                          <a:effectLst/>
                        </a:rPr>
                        <a:t> </a:t>
                      </a:r>
                      <a:endParaRPr lang="es-MX" sz="1000" dirty="0">
                        <a:solidFill>
                          <a:schemeClr val="tx1"/>
                        </a:solidFill>
                        <a:effectLst/>
                      </a:endParaRPr>
                    </a:p>
                    <a:p>
                      <a:pPr marL="342900" lvl="0" indent="-342900">
                        <a:spcAft>
                          <a:spcPts val="0"/>
                        </a:spcAft>
                        <a:buFont typeface="Arial"/>
                        <a:buChar char="•"/>
                        <a:tabLst>
                          <a:tab pos="457200" algn="l"/>
                        </a:tabLst>
                      </a:pPr>
                      <a:r>
                        <a:rPr lang="es-MX" sz="900" b="0" dirty="0">
                          <a:solidFill>
                            <a:schemeClr val="tx1"/>
                          </a:solidFill>
                          <a:effectLst/>
                        </a:rPr>
                        <a:t>Secretaría de Energía (SENER)</a:t>
                      </a:r>
                      <a:endParaRPr lang="es-MX" sz="1000" b="0" dirty="0">
                        <a:solidFill>
                          <a:schemeClr val="tx1"/>
                        </a:solidFill>
                        <a:effectLst/>
                      </a:endParaRPr>
                    </a:p>
                    <a:p>
                      <a:pPr marL="342900" lvl="0" indent="-342900">
                        <a:spcAft>
                          <a:spcPts val="0"/>
                        </a:spcAft>
                        <a:buFont typeface="Arial"/>
                        <a:buChar char="•"/>
                        <a:tabLst>
                          <a:tab pos="457200" algn="l"/>
                        </a:tabLst>
                      </a:pPr>
                      <a:r>
                        <a:rPr lang="es-MX" sz="900" b="0" dirty="0">
                          <a:solidFill>
                            <a:schemeClr val="tx1"/>
                          </a:solidFill>
                          <a:effectLst/>
                        </a:rPr>
                        <a:t>Secretaría de Gobernación (SEGOB)</a:t>
                      </a:r>
                      <a:endParaRPr lang="es-MX" sz="1000" b="0" dirty="0">
                        <a:solidFill>
                          <a:schemeClr val="tx1"/>
                        </a:solidFill>
                        <a:effectLst/>
                      </a:endParaRPr>
                    </a:p>
                    <a:p>
                      <a:pPr marL="342900" lvl="0" indent="-342900">
                        <a:spcAft>
                          <a:spcPts val="0"/>
                        </a:spcAft>
                        <a:buFont typeface="Arial"/>
                        <a:buChar char="•"/>
                        <a:tabLst>
                          <a:tab pos="457200" algn="l"/>
                        </a:tabLst>
                      </a:pPr>
                      <a:r>
                        <a:rPr lang="es-MX" sz="900" b="0" dirty="0">
                          <a:solidFill>
                            <a:schemeClr val="tx1"/>
                          </a:solidFill>
                          <a:effectLst/>
                        </a:rPr>
                        <a:t>Secretaría de Hacienda y Crédito Público (SHCP)</a:t>
                      </a:r>
                      <a:endParaRPr lang="es-MX" sz="1000" b="0" dirty="0">
                        <a:solidFill>
                          <a:schemeClr val="tx1"/>
                        </a:solidFill>
                        <a:effectLst/>
                      </a:endParaRPr>
                    </a:p>
                    <a:p>
                      <a:pPr marL="342900" lvl="0" indent="-342900">
                        <a:spcAft>
                          <a:spcPts val="0"/>
                        </a:spcAft>
                        <a:buFont typeface="Arial"/>
                        <a:buChar char="•"/>
                        <a:tabLst>
                          <a:tab pos="457200" algn="l"/>
                        </a:tabLst>
                      </a:pPr>
                      <a:r>
                        <a:rPr lang="es-MX" sz="900" b="0" dirty="0">
                          <a:solidFill>
                            <a:schemeClr val="tx1"/>
                          </a:solidFill>
                          <a:effectLst/>
                        </a:rPr>
                        <a:t>Secretaría de Relaciones Exteriores (SRE) </a:t>
                      </a:r>
                      <a:endParaRPr lang="es-MX" sz="1000" b="0" dirty="0">
                        <a:solidFill>
                          <a:schemeClr val="tx1"/>
                        </a:solidFill>
                        <a:effectLst/>
                      </a:endParaRPr>
                    </a:p>
                    <a:p>
                      <a:pPr marL="342900" lvl="0" indent="-342900">
                        <a:spcAft>
                          <a:spcPts val="0"/>
                        </a:spcAft>
                        <a:buFont typeface="Arial"/>
                        <a:buChar char="•"/>
                        <a:tabLst>
                          <a:tab pos="457200" algn="l"/>
                        </a:tabLst>
                      </a:pPr>
                      <a:r>
                        <a:rPr lang="es-MX" sz="900" b="0" dirty="0">
                          <a:solidFill>
                            <a:schemeClr val="tx1"/>
                          </a:solidFill>
                          <a:effectLst/>
                        </a:rPr>
                        <a:t>Secretaría de Turismo (SECTUR)</a:t>
                      </a:r>
                      <a:endParaRPr lang="es-MX" sz="1000" b="0" dirty="0">
                        <a:solidFill>
                          <a:schemeClr val="tx1"/>
                        </a:solidFill>
                        <a:effectLst/>
                        <a:latin typeface="Calibri"/>
                        <a:ea typeface="Calibri"/>
                        <a:cs typeface="Times New Roman"/>
                      </a:endParaRPr>
                    </a:p>
                  </a:txBody>
                  <a:tcPr marL="63113" marR="6311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11125" indent="-111125">
                        <a:spcAft>
                          <a:spcPts val="0"/>
                        </a:spcAft>
                      </a:pPr>
                      <a:r>
                        <a:rPr lang="es-MX" sz="900" dirty="0">
                          <a:solidFill>
                            <a:schemeClr val="tx1"/>
                          </a:solidFill>
                          <a:effectLst/>
                        </a:rPr>
                        <a:t> </a:t>
                      </a:r>
                      <a:endParaRPr lang="es-MX" sz="1000" dirty="0">
                        <a:solidFill>
                          <a:schemeClr val="tx1"/>
                        </a:solidFill>
                        <a:effectLst/>
                      </a:endParaRPr>
                    </a:p>
                    <a:p>
                      <a:pPr marL="342900" lvl="0" indent="-342900" algn="just">
                        <a:spcAft>
                          <a:spcPts val="0"/>
                        </a:spcAft>
                        <a:buFont typeface="Symbol"/>
                        <a:buChar char=""/>
                      </a:pPr>
                      <a:r>
                        <a:rPr lang="es-MX" sz="900" dirty="0">
                          <a:solidFill>
                            <a:schemeClr val="tx1"/>
                          </a:solidFill>
                          <a:effectLst/>
                        </a:rPr>
                        <a:t>Administración Federal de Servicios Educativos en el Distrito Federal (AFSEDF)</a:t>
                      </a:r>
                      <a:endParaRPr lang="es-MX" sz="1100" dirty="0">
                        <a:solidFill>
                          <a:schemeClr val="tx1"/>
                        </a:solidFill>
                        <a:effectLst/>
                      </a:endParaRPr>
                    </a:p>
                    <a:p>
                      <a:pPr marL="342900" lvl="0" indent="-342900" algn="just">
                        <a:spcAft>
                          <a:spcPts val="0"/>
                        </a:spcAft>
                        <a:buFont typeface="Symbol"/>
                        <a:buChar char=""/>
                      </a:pPr>
                      <a:r>
                        <a:rPr lang="es-MX" sz="900" dirty="0">
                          <a:solidFill>
                            <a:schemeClr val="tx1"/>
                          </a:solidFill>
                          <a:effectLst/>
                        </a:rPr>
                        <a:t>Caminos y Puentes Federales de Ingresos y Servicios Conexos (CAPUFE) </a:t>
                      </a:r>
                      <a:endParaRPr lang="es-MX" sz="1100" dirty="0">
                        <a:solidFill>
                          <a:schemeClr val="tx1"/>
                        </a:solidFill>
                        <a:effectLst/>
                      </a:endParaRPr>
                    </a:p>
                    <a:p>
                      <a:pPr marL="342900" lvl="0" indent="-342900" algn="just">
                        <a:spcAft>
                          <a:spcPts val="0"/>
                        </a:spcAft>
                        <a:buFont typeface="Symbol"/>
                        <a:buChar char=""/>
                      </a:pPr>
                      <a:r>
                        <a:rPr lang="es-MX" sz="900" dirty="0">
                          <a:solidFill>
                            <a:schemeClr val="tx1"/>
                          </a:solidFill>
                          <a:effectLst/>
                        </a:rPr>
                        <a:t>Comisión Federal para la Protección Contra Riesgos Sanitarios (COFEPRIS)</a:t>
                      </a:r>
                      <a:endParaRPr lang="es-MX" sz="1100" dirty="0">
                        <a:solidFill>
                          <a:schemeClr val="tx1"/>
                        </a:solidFill>
                        <a:effectLst/>
                      </a:endParaRPr>
                    </a:p>
                    <a:p>
                      <a:pPr marL="342900" lvl="0" indent="-342900" algn="just">
                        <a:spcAft>
                          <a:spcPts val="0"/>
                        </a:spcAft>
                        <a:buFont typeface="Symbol"/>
                        <a:buChar char=""/>
                      </a:pPr>
                      <a:r>
                        <a:rPr lang="es-MX" sz="900" dirty="0">
                          <a:solidFill>
                            <a:schemeClr val="tx1"/>
                          </a:solidFill>
                          <a:effectLst/>
                        </a:rPr>
                        <a:t>Comisión Nacional de Hidrocarburos (CNH)</a:t>
                      </a:r>
                      <a:endParaRPr lang="es-MX" sz="1100" dirty="0">
                        <a:solidFill>
                          <a:schemeClr val="tx1"/>
                        </a:solidFill>
                        <a:effectLst/>
                      </a:endParaRPr>
                    </a:p>
                    <a:p>
                      <a:pPr marL="342900" lvl="0" indent="-342900" algn="just">
                        <a:spcAft>
                          <a:spcPts val="0"/>
                        </a:spcAft>
                        <a:buFont typeface="Symbol"/>
                        <a:buChar char=""/>
                      </a:pPr>
                      <a:r>
                        <a:rPr lang="es-MX" sz="900" dirty="0">
                          <a:solidFill>
                            <a:schemeClr val="tx1"/>
                          </a:solidFill>
                          <a:effectLst/>
                        </a:rPr>
                        <a:t>Comisión Reguladora de Energía (CRE)</a:t>
                      </a:r>
                      <a:endParaRPr lang="es-MX" sz="1100" dirty="0">
                        <a:solidFill>
                          <a:schemeClr val="tx1"/>
                        </a:solidFill>
                        <a:effectLst/>
                      </a:endParaRPr>
                    </a:p>
                    <a:p>
                      <a:pPr marL="342900" lvl="0" indent="-342900" algn="just">
                        <a:spcAft>
                          <a:spcPts val="0"/>
                        </a:spcAft>
                        <a:buFont typeface="Symbol"/>
                        <a:buChar char=""/>
                      </a:pPr>
                      <a:r>
                        <a:rPr lang="es-MX" sz="900" dirty="0">
                          <a:solidFill>
                            <a:schemeClr val="tx1"/>
                          </a:solidFill>
                          <a:effectLst/>
                        </a:rPr>
                        <a:t>Consejo de la Judicatura Federal (CJF)</a:t>
                      </a:r>
                      <a:endParaRPr lang="es-MX" sz="1100" dirty="0">
                        <a:solidFill>
                          <a:schemeClr val="tx1"/>
                        </a:solidFill>
                        <a:effectLst/>
                      </a:endParaRPr>
                    </a:p>
                    <a:p>
                      <a:pPr marL="342900" lvl="0" indent="-342900" algn="just">
                        <a:spcAft>
                          <a:spcPts val="0"/>
                        </a:spcAft>
                        <a:buFont typeface="Symbol"/>
                        <a:buChar char=""/>
                      </a:pPr>
                      <a:r>
                        <a:rPr lang="es-MX" sz="900" dirty="0">
                          <a:solidFill>
                            <a:schemeClr val="tx1"/>
                          </a:solidFill>
                          <a:effectLst/>
                        </a:rPr>
                        <a:t>Grupo Aeroportuario de la Ciudad de México (GACM)</a:t>
                      </a:r>
                      <a:endParaRPr lang="es-MX" sz="1100" dirty="0">
                        <a:solidFill>
                          <a:schemeClr val="tx1"/>
                        </a:solidFill>
                        <a:effectLst/>
                      </a:endParaRPr>
                    </a:p>
                    <a:p>
                      <a:pPr marL="342900" lvl="0" indent="-342900" algn="just">
                        <a:spcAft>
                          <a:spcPts val="0"/>
                        </a:spcAft>
                        <a:buFont typeface="Symbol"/>
                        <a:buChar char=""/>
                      </a:pPr>
                      <a:r>
                        <a:rPr lang="es-MX" sz="900" dirty="0">
                          <a:solidFill>
                            <a:schemeClr val="tx1"/>
                          </a:solidFill>
                          <a:effectLst/>
                        </a:rPr>
                        <a:t>Instituto Mexicano de la Propiedad Industrial (IMPI)</a:t>
                      </a:r>
                      <a:endParaRPr lang="es-MX" sz="1100" dirty="0">
                        <a:solidFill>
                          <a:schemeClr val="tx1"/>
                        </a:solidFill>
                        <a:effectLst/>
                      </a:endParaRPr>
                    </a:p>
                    <a:p>
                      <a:pPr marL="342900" lvl="0" indent="-342900" algn="just">
                        <a:spcAft>
                          <a:spcPts val="0"/>
                        </a:spcAft>
                        <a:buFont typeface="Symbol"/>
                        <a:buChar char=""/>
                      </a:pPr>
                      <a:r>
                        <a:rPr lang="es-MX" sz="900" dirty="0">
                          <a:solidFill>
                            <a:schemeClr val="tx1"/>
                          </a:solidFill>
                          <a:effectLst/>
                        </a:rPr>
                        <a:t>Instituto Nacional de Investigaciones Nucleares (ININ)</a:t>
                      </a:r>
                      <a:endParaRPr lang="es-MX" sz="1100" dirty="0">
                        <a:solidFill>
                          <a:schemeClr val="tx1"/>
                        </a:solidFill>
                        <a:effectLst/>
                      </a:endParaRPr>
                    </a:p>
                    <a:p>
                      <a:pPr marL="342900" lvl="0" indent="-342900" algn="just">
                        <a:spcAft>
                          <a:spcPts val="0"/>
                        </a:spcAft>
                        <a:buFont typeface="Symbol"/>
                        <a:buChar char=""/>
                      </a:pPr>
                      <a:r>
                        <a:rPr lang="es-MX" sz="900" dirty="0">
                          <a:solidFill>
                            <a:schemeClr val="tx1"/>
                          </a:solidFill>
                          <a:effectLst/>
                        </a:rPr>
                        <a:t>Oficina de la Presidencia de la República (PRESIDENCIA)</a:t>
                      </a:r>
                      <a:endParaRPr lang="es-MX" sz="1100" dirty="0">
                        <a:solidFill>
                          <a:schemeClr val="tx1"/>
                        </a:solidFill>
                        <a:effectLst/>
                      </a:endParaRPr>
                    </a:p>
                    <a:p>
                      <a:pPr marL="342900" lvl="0" indent="-342900" algn="just">
                        <a:spcAft>
                          <a:spcPts val="0"/>
                        </a:spcAft>
                        <a:buFont typeface="Symbol"/>
                        <a:buChar char=""/>
                      </a:pPr>
                      <a:r>
                        <a:rPr lang="es-MX" sz="900" dirty="0">
                          <a:solidFill>
                            <a:schemeClr val="tx1"/>
                          </a:solidFill>
                          <a:effectLst/>
                        </a:rPr>
                        <a:t>Órgano Administrativo Desconcentrado Prevención Readaptación Social (OADPRS) </a:t>
                      </a:r>
                      <a:endParaRPr lang="es-MX" sz="1100" dirty="0">
                        <a:solidFill>
                          <a:schemeClr val="tx1"/>
                        </a:solidFill>
                        <a:effectLst/>
                      </a:endParaRPr>
                    </a:p>
                    <a:p>
                      <a:pPr marL="342900" lvl="0" indent="-342900" algn="just">
                        <a:spcAft>
                          <a:spcPts val="0"/>
                        </a:spcAft>
                        <a:buFont typeface="Symbol"/>
                        <a:buChar char=""/>
                      </a:pPr>
                      <a:r>
                        <a:rPr lang="es-MX" sz="900" dirty="0">
                          <a:solidFill>
                            <a:schemeClr val="tx1"/>
                          </a:solidFill>
                          <a:effectLst/>
                        </a:rPr>
                        <a:t>Servicio de Administración y Enajenación de Bienes (SAE)</a:t>
                      </a:r>
                      <a:endParaRPr lang="es-MX" sz="1100" dirty="0">
                        <a:solidFill>
                          <a:schemeClr val="tx1"/>
                        </a:solidFill>
                        <a:effectLst/>
                      </a:endParaRPr>
                    </a:p>
                    <a:p>
                      <a:pPr marL="342900" lvl="0" indent="-342900" algn="just">
                        <a:spcAft>
                          <a:spcPts val="0"/>
                        </a:spcAft>
                        <a:buFont typeface="Symbol"/>
                        <a:buChar char=""/>
                      </a:pPr>
                      <a:r>
                        <a:rPr lang="es-MX" sz="900" dirty="0">
                          <a:solidFill>
                            <a:schemeClr val="tx1"/>
                          </a:solidFill>
                          <a:effectLst/>
                        </a:rPr>
                        <a:t>Servicio Nacional de Sanidad, Inocuidad y Calidad Agroalimentaria    (SENASICA)</a:t>
                      </a:r>
                      <a:endParaRPr lang="es-MX" sz="1100" dirty="0">
                        <a:solidFill>
                          <a:schemeClr val="tx1"/>
                        </a:solidFill>
                        <a:effectLst/>
                      </a:endParaRPr>
                    </a:p>
                    <a:p>
                      <a:pPr marL="342900" lvl="0" indent="-342900" algn="just">
                        <a:spcAft>
                          <a:spcPts val="0"/>
                        </a:spcAft>
                        <a:buFont typeface="Symbol"/>
                        <a:buChar char=""/>
                      </a:pPr>
                      <a:r>
                        <a:rPr lang="es-MX" sz="900" dirty="0">
                          <a:solidFill>
                            <a:schemeClr val="tx1"/>
                          </a:solidFill>
                          <a:effectLst/>
                        </a:rPr>
                        <a:t>Telecomunicaciones de México (TELECOMM)</a:t>
                      </a:r>
                      <a:endParaRPr lang="es-MX" sz="1100" dirty="0">
                        <a:solidFill>
                          <a:schemeClr val="tx1"/>
                        </a:solidFill>
                        <a:effectLst/>
                      </a:endParaRPr>
                    </a:p>
                    <a:p>
                      <a:pPr marL="342900" lvl="0" indent="-342900" algn="just">
                        <a:spcAft>
                          <a:spcPts val="0"/>
                        </a:spcAft>
                        <a:buFont typeface="Symbol"/>
                        <a:buChar char=""/>
                      </a:pPr>
                      <a:r>
                        <a:rPr lang="es-MX" sz="900" dirty="0">
                          <a:solidFill>
                            <a:schemeClr val="tx1"/>
                          </a:solidFill>
                          <a:effectLst/>
                        </a:rPr>
                        <a:t>Tribunal Electoral del Poder Judicial de la Federación (TEPJF)</a:t>
                      </a:r>
                      <a:endParaRPr lang="es-MX" sz="1100" dirty="0">
                        <a:solidFill>
                          <a:schemeClr val="tx1"/>
                        </a:solidFill>
                        <a:effectLst/>
                      </a:endParaRPr>
                    </a:p>
                    <a:p>
                      <a:pPr marL="342900" lvl="0" indent="-342900" algn="just">
                        <a:spcAft>
                          <a:spcPts val="0"/>
                        </a:spcAft>
                        <a:buFont typeface="Symbol"/>
                        <a:buChar char=""/>
                      </a:pPr>
                      <a:r>
                        <a:rPr lang="es-MX" sz="900" dirty="0">
                          <a:solidFill>
                            <a:schemeClr val="tx1"/>
                          </a:solidFill>
                          <a:effectLst/>
                        </a:rPr>
                        <a:t>Tribunal Superior Agrario (TSA)</a:t>
                      </a:r>
                      <a:endParaRPr lang="es-MX" sz="1100" dirty="0">
                        <a:solidFill>
                          <a:schemeClr val="tx1"/>
                        </a:solidFill>
                        <a:effectLst/>
                        <a:latin typeface="Times New Roman"/>
                        <a:ea typeface="Calibri"/>
                      </a:endParaRPr>
                    </a:p>
                  </a:txBody>
                  <a:tcPr marL="63113" marR="6311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s-MX"/>
                    </a:p>
                  </a:txBody>
                  <a:tcPr/>
                </a:tc>
              </a:tr>
            </a:tbl>
          </a:graphicData>
        </a:graphic>
      </p:graphicFrame>
      <p:sp>
        <p:nvSpPr>
          <p:cNvPr id="7" name="Rectangle 1"/>
          <p:cNvSpPr>
            <a:spLocks noChangeArrowheads="1"/>
          </p:cNvSpPr>
          <p:nvPr/>
        </p:nvSpPr>
        <p:spPr bwMode="auto">
          <a:xfrm>
            <a:off x="1054101" y="124408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tabLst>
                <a:tab pos="457200" algn="l"/>
              </a:tabLst>
              <a:defRPr>
                <a:solidFill>
                  <a:schemeClr val="tx1"/>
                </a:solidFill>
                <a:latin typeface="Arial" pitchFamily="34" charset="0"/>
                <a:cs typeface="Arial" pitchFamily="34" charset="0"/>
              </a:defRPr>
            </a:lvl1pPr>
            <a:lvl2pPr>
              <a:tabLst>
                <a:tab pos="457200" algn="l"/>
              </a:tabLst>
              <a:defRPr>
                <a:solidFill>
                  <a:schemeClr val="tx1"/>
                </a:solidFill>
                <a:latin typeface="Arial" pitchFamily="34" charset="0"/>
                <a:cs typeface="Arial" pitchFamily="34" charset="0"/>
              </a:defRPr>
            </a:lvl2pPr>
            <a:lvl3pPr>
              <a:tabLst>
                <a:tab pos="457200" algn="l"/>
              </a:tabLst>
              <a:defRPr>
                <a:solidFill>
                  <a:schemeClr val="tx1"/>
                </a:solidFill>
                <a:latin typeface="Arial" pitchFamily="34" charset="0"/>
                <a:cs typeface="Arial" pitchFamily="34" charset="0"/>
              </a:defRPr>
            </a:lvl3pPr>
            <a:lvl4pPr>
              <a:tabLst>
                <a:tab pos="457200" algn="l"/>
              </a:tabLst>
              <a:defRPr>
                <a:solidFill>
                  <a:schemeClr val="tx1"/>
                </a:solidFill>
                <a:latin typeface="Arial" pitchFamily="34" charset="0"/>
                <a:cs typeface="Arial" pitchFamily="34" charset="0"/>
              </a:defRPr>
            </a:lvl4pPr>
            <a:lvl5pPr>
              <a:tabLst>
                <a:tab pos="457200" algn="l"/>
              </a:tabLst>
              <a:defRPr>
                <a:solidFill>
                  <a:schemeClr val="tx1"/>
                </a:solidFill>
                <a:latin typeface="Arial" pitchFamily="34" charset="0"/>
                <a:cs typeface="Arial" pitchFamily="34" charset="0"/>
              </a:defRPr>
            </a:lvl5pPr>
            <a:lvl6pPr fontAlgn="base">
              <a:spcBef>
                <a:spcPct val="0"/>
              </a:spcBef>
              <a:spcAft>
                <a:spcPct val="0"/>
              </a:spcAft>
              <a:tabLst>
                <a:tab pos="457200" algn="l"/>
              </a:tabLst>
              <a:defRPr>
                <a:solidFill>
                  <a:schemeClr val="tx1"/>
                </a:solidFill>
                <a:latin typeface="Arial" pitchFamily="34" charset="0"/>
                <a:cs typeface="Arial" pitchFamily="34" charset="0"/>
              </a:defRPr>
            </a:lvl6pPr>
            <a:lvl7pPr fontAlgn="base">
              <a:spcBef>
                <a:spcPct val="0"/>
              </a:spcBef>
              <a:spcAft>
                <a:spcPct val="0"/>
              </a:spcAft>
              <a:tabLst>
                <a:tab pos="457200" algn="l"/>
              </a:tabLst>
              <a:defRPr>
                <a:solidFill>
                  <a:schemeClr val="tx1"/>
                </a:solidFill>
                <a:latin typeface="Arial" pitchFamily="34" charset="0"/>
                <a:cs typeface="Arial" pitchFamily="34" charset="0"/>
              </a:defRPr>
            </a:lvl7pPr>
            <a:lvl8pPr fontAlgn="base">
              <a:spcBef>
                <a:spcPct val="0"/>
              </a:spcBef>
              <a:spcAft>
                <a:spcPct val="0"/>
              </a:spcAft>
              <a:tabLst>
                <a:tab pos="457200" algn="l"/>
              </a:tabLst>
              <a:defRPr>
                <a:solidFill>
                  <a:schemeClr val="tx1"/>
                </a:solidFill>
                <a:latin typeface="Arial" pitchFamily="34" charset="0"/>
                <a:cs typeface="Arial" pitchFamily="34" charset="0"/>
              </a:defRPr>
            </a:lvl8pPr>
            <a:lvl9pPr fontAlgn="base">
              <a:spcBef>
                <a:spcPct val="0"/>
              </a:spcBef>
              <a:spcAft>
                <a:spcPct val="0"/>
              </a:spcAft>
              <a:tabLst>
                <a:tab pos="45720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s-MX" altLang="es-MX" sz="1800" b="0" i="0" u="none" strike="noStrike" cap="none" normalizeH="0" baseline="0" smtClean="0">
              <a:ln>
                <a:noFill/>
              </a:ln>
              <a:solidFill>
                <a:schemeClr val="tx1"/>
              </a:solidFill>
              <a:effectLst/>
              <a:latin typeface="Arial" pitchFamily="34" charset="0"/>
              <a:cs typeface="Arial" pitchFamily="34" charset="0"/>
            </a:endParaRPr>
          </a:p>
        </p:txBody>
      </p:sp>
      <p:pic>
        <p:nvPicPr>
          <p:cNvPr id="8" name="7 Imagen" descr="Logo Autorizado SPF"/>
          <p:cNvPicPr/>
          <p:nvPr/>
        </p:nvPicPr>
        <p:blipFill rotWithShape="1">
          <a:blip r:embed="rId2" cstate="print">
            <a:extLst>
              <a:ext uri="{BEBA8EAE-BF5A-486C-A8C5-ECC9F3942E4B}">
                <a14:imgProps xmlns:a14="http://schemas.microsoft.com/office/drawing/2010/main">
                  <a14:imgLayer r:embed="rId3">
                    <a14:imgEffect>
                      <a14:sharpenSoften amount="1000"/>
                    </a14:imgEffect>
                    <a14:imgEffect>
                      <a14:brightnessContrast bright="-4000" contrast="-20000"/>
                    </a14:imgEffect>
                  </a14:imgLayer>
                </a14:imgProps>
              </a:ext>
              <a:ext uri="{28A0092B-C50C-407E-A947-70E740481C1C}">
                <a14:useLocalDpi xmlns:a14="http://schemas.microsoft.com/office/drawing/2010/main" val="0"/>
              </a:ext>
            </a:extLst>
          </a:blip>
          <a:srcRect/>
          <a:stretch/>
        </p:blipFill>
        <p:spPr bwMode="auto">
          <a:xfrm>
            <a:off x="-7794" y="0"/>
            <a:ext cx="9144000" cy="987574"/>
          </a:xfrm>
          <a:prstGeom prst="rect">
            <a:avLst/>
          </a:prstGeom>
          <a:blipFill>
            <a:blip r:embed="rId4"/>
            <a:stretch>
              <a:fillRect/>
            </a:stretch>
          </a:blipFill>
          <a:ln>
            <a:noFill/>
          </a:ln>
        </p:spPr>
      </p:pic>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5366" name="Picture 2"/>
          <p:cNvPicPr>
            <a:picLocks noChangeAspect="1" noChangeArrowheads="1"/>
          </p:cNvPicPr>
          <p:nvPr/>
        </p:nvPicPr>
        <p:blipFill>
          <a:blip r:embed="rId2"/>
          <a:srcRect/>
          <a:stretch>
            <a:fillRect/>
          </a:stretch>
        </p:blipFill>
        <p:spPr bwMode="auto">
          <a:xfrm>
            <a:off x="3879208" y="1347615"/>
            <a:ext cx="4715519" cy="3119233"/>
          </a:xfrm>
          <a:prstGeom prst="rect">
            <a:avLst/>
          </a:prstGeom>
          <a:noFill/>
          <a:ln>
            <a:noFill/>
          </a:ln>
          <a:effectLst>
            <a:outerShdw blurRad="520700" dist="304800" dir="8400000" sx="96000" sy="96000" algn="tl" rotWithShape="0">
              <a:schemeClr val="tx1">
                <a:alpha val="97000"/>
              </a:schemeClr>
            </a:outerShdw>
          </a:effectLst>
          <a:scene3d>
            <a:camera prst="orthographicFront">
              <a:rot lat="1800000" lon="0" rev="0"/>
            </a:camera>
            <a:lightRig rig="threePt" dir="t"/>
          </a:scene3d>
          <a:sp3d>
            <a:bevelT w="0" h="82550" prst="artDeco"/>
            <a:bevelB w="63500"/>
          </a:sp3d>
        </p:spPr>
      </p:pic>
      <p:sp>
        <p:nvSpPr>
          <p:cNvPr id="4" name="3 Rectángulo"/>
          <p:cNvSpPr/>
          <p:nvPr/>
        </p:nvSpPr>
        <p:spPr>
          <a:xfrm>
            <a:off x="107504" y="1047750"/>
            <a:ext cx="8487222" cy="400110"/>
          </a:xfrm>
          <a:prstGeom prst="rect">
            <a:avLst/>
          </a:prstGeom>
        </p:spPr>
        <p:txBody>
          <a:bodyPr>
            <a:spAutoFit/>
          </a:bodyPr>
          <a:lstStyle/>
          <a:p>
            <a:pPr algn="ctr" fontAlgn="auto">
              <a:spcBef>
                <a:spcPts val="0"/>
              </a:spcBef>
              <a:spcAft>
                <a:spcPts val="0"/>
              </a:spcAft>
              <a:tabLst>
                <a:tab pos="85725" algn="l"/>
              </a:tabLst>
              <a:defRPr/>
            </a:pPr>
            <a:r>
              <a:rPr lang="es-MX" sz="20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Despliegue de Integrantes</a:t>
            </a:r>
          </a:p>
        </p:txBody>
      </p:sp>
      <p:sp>
        <p:nvSpPr>
          <p:cNvPr id="50" name="49 Rectángulo"/>
          <p:cNvSpPr/>
          <p:nvPr/>
        </p:nvSpPr>
        <p:spPr>
          <a:xfrm>
            <a:off x="231987" y="4694098"/>
            <a:ext cx="6624638" cy="253916"/>
          </a:xfrm>
          <a:prstGeom prst="rect">
            <a:avLst/>
          </a:prstGeom>
        </p:spPr>
        <p:txBody>
          <a:bodyPr>
            <a:spAutoFit/>
          </a:bodyPr>
          <a:lstStyle/>
          <a:p>
            <a:pPr fontAlgn="auto">
              <a:spcBef>
                <a:spcPts val="0"/>
              </a:spcBef>
              <a:spcAft>
                <a:spcPts val="0"/>
              </a:spcAft>
              <a:defRPr/>
            </a:pPr>
            <a:r>
              <a:rPr lang="es-MX" sz="1050" b="1" dirty="0">
                <a:latin typeface="+mn-lt"/>
                <a:cs typeface="+mn-cs"/>
              </a:rPr>
              <a:t>* Fuente: Dirección de Planes, Programas y Gestión de la Operación </a:t>
            </a:r>
            <a:r>
              <a:rPr lang="es-MX" sz="1050" b="1" dirty="0" smtClean="0">
                <a:latin typeface="+mn-lt"/>
                <a:cs typeface="+mn-cs"/>
              </a:rPr>
              <a:t>a 25/08/2016.</a:t>
            </a:r>
            <a:endParaRPr lang="es-MX" sz="1050" b="1" dirty="0">
              <a:latin typeface="+mn-lt"/>
              <a:cs typeface="+mn-cs"/>
            </a:endParaRPr>
          </a:p>
        </p:txBody>
      </p:sp>
      <p:graphicFrame>
        <p:nvGraphicFramePr>
          <p:cNvPr id="3" name="2 Tabla"/>
          <p:cNvGraphicFramePr>
            <a:graphicFrameLocks noGrp="1"/>
          </p:cNvGraphicFramePr>
          <p:nvPr>
            <p:extLst>
              <p:ext uri="{D42A27DB-BD31-4B8C-83A1-F6EECF244321}">
                <p14:modId xmlns:p14="http://schemas.microsoft.com/office/powerpoint/2010/main" val="1606711761"/>
              </p:ext>
            </p:extLst>
          </p:nvPr>
        </p:nvGraphicFramePr>
        <p:xfrm>
          <a:off x="219077" y="2864204"/>
          <a:ext cx="4132263" cy="1816740"/>
        </p:xfrm>
        <a:graphic>
          <a:graphicData uri="http://schemas.openxmlformats.org/drawingml/2006/table">
            <a:tbl>
              <a:tblPr firstRow="1" firstCol="1" bandRow="1">
                <a:tableStyleId>{EB9631B5-78F2-41C9-869B-9F39066F8104}</a:tableStyleId>
              </a:tblPr>
              <a:tblGrid>
                <a:gridCol w="1831399"/>
                <a:gridCol w="2300864"/>
              </a:tblGrid>
              <a:tr h="578834">
                <a:tc>
                  <a:txBody>
                    <a:bodyPr/>
                    <a:lstStyle/>
                    <a:p>
                      <a:pPr algn="ctr">
                        <a:lnSpc>
                          <a:spcPct val="115000"/>
                        </a:lnSpc>
                        <a:spcAft>
                          <a:spcPts val="0"/>
                        </a:spcAft>
                      </a:pPr>
                      <a:r>
                        <a:rPr lang="es-MX" sz="1100" dirty="0">
                          <a:solidFill>
                            <a:schemeClr val="tx1"/>
                          </a:solidFill>
                          <a:effectLst/>
                        </a:rPr>
                        <a:t>REGIONES DE DESPLIEGUE OPERATIVO</a:t>
                      </a:r>
                      <a:endParaRPr lang="es-MX" sz="1100" dirty="0">
                        <a:solidFill>
                          <a:schemeClr val="tx1"/>
                        </a:solidFill>
                        <a:effectLst/>
                        <a:latin typeface="Calibri"/>
                        <a:ea typeface="Calibri"/>
                        <a:cs typeface="Times New Roman"/>
                      </a:endParaRPr>
                    </a:p>
                  </a:txBody>
                  <a:tcPr marL="68584" marR="68584" marT="0" marB="0">
                    <a:noFill/>
                  </a:tcPr>
                </a:tc>
                <a:tc>
                  <a:txBody>
                    <a:bodyPr/>
                    <a:lstStyle/>
                    <a:p>
                      <a:pPr algn="ctr">
                        <a:lnSpc>
                          <a:spcPct val="115000"/>
                        </a:lnSpc>
                        <a:spcAft>
                          <a:spcPts val="0"/>
                        </a:spcAft>
                      </a:pPr>
                      <a:r>
                        <a:rPr lang="es-MX" sz="1100" dirty="0">
                          <a:solidFill>
                            <a:schemeClr val="tx1"/>
                          </a:solidFill>
                          <a:effectLst/>
                        </a:rPr>
                        <a:t>PERSONAL DESPLEGADO EN SERVICIOS</a:t>
                      </a:r>
                      <a:endParaRPr lang="es-MX" sz="1100" dirty="0">
                        <a:solidFill>
                          <a:schemeClr val="tx1"/>
                        </a:solidFill>
                        <a:effectLst/>
                        <a:latin typeface="Calibri"/>
                        <a:ea typeface="Calibri"/>
                        <a:cs typeface="Times New Roman"/>
                      </a:endParaRPr>
                    </a:p>
                  </a:txBody>
                  <a:tcPr marL="68584" marR="68584" marT="0" marB="0">
                    <a:noFill/>
                  </a:tcPr>
                </a:tc>
              </a:tr>
              <a:tr h="192768">
                <a:tc>
                  <a:txBody>
                    <a:bodyPr/>
                    <a:lstStyle/>
                    <a:p>
                      <a:pPr algn="ctr">
                        <a:lnSpc>
                          <a:spcPct val="115000"/>
                        </a:lnSpc>
                        <a:spcAft>
                          <a:spcPts val="0"/>
                        </a:spcAft>
                      </a:pPr>
                      <a:r>
                        <a:rPr lang="es-MX" sz="1100" dirty="0">
                          <a:solidFill>
                            <a:schemeClr val="tx1"/>
                          </a:solidFill>
                          <a:effectLst/>
                        </a:rPr>
                        <a:t>NORTE</a:t>
                      </a:r>
                      <a:endParaRPr lang="es-MX" sz="1100" dirty="0">
                        <a:solidFill>
                          <a:schemeClr val="tx1"/>
                        </a:solidFill>
                        <a:effectLst/>
                        <a:latin typeface="Calibri"/>
                        <a:ea typeface="Calibri"/>
                        <a:cs typeface="Times New Roman"/>
                      </a:endParaRPr>
                    </a:p>
                  </a:txBody>
                  <a:tcPr marL="68584" marR="68584" marT="0" marB="0">
                    <a:noFill/>
                  </a:tcPr>
                </a:tc>
                <a:tc>
                  <a:txBody>
                    <a:bodyPr/>
                    <a:lstStyle/>
                    <a:p>
                      <a:pPr algn="ctr">
                        <a:lnSpc>
                          <a:spcPct val="115000"/>
                        </a:lnSpc>
                        <a:spcAft>
                          <a:spcPts val="0"/>
                        </a:spcAft>
                      </a:pPr>
                      <a:r>
                        <a:rPr lang="es-MX" sz="1100" b="1" dirty="0" smtClean="0">
                          <a:solidFill>
                            <a:schemeClr val="tx1"/>
                          </a:solidFill>
                          <a:effectLst/>
                          <a:latin typeface="+mn-lt"/>
                          <a:ea typeface="+mn-ea"/>
                          <a:cs typeface="+mn-cs"/>
                        </a:rPr>
                        <a:t>331</a:t>
                      </a:r>
                      <a:endParaRPr lang="es-MX" sz="1100" b="1" dirty="0">
                        <a:solidFill>
                          <a:schemeClr val="tx1"/>
                        </a:solidFill>
                        <a:effectLst/>
                        <a:latin typeface="Calibri"/>
                        <a:ea typeface="Calibri"/>
                        <a:cs typeface="Times New Roman"/>
                      </a:endParaRPr>
                    </a:p>
                  </a:txBody>
                  <a:tcPr marL="68584" marR="68584" marT="0" marB="0">
                    <a:noFill/>
                  </a:tcPr>
                </a:tc>
              </a:tr>
              <a:tr h="232088">
                <a:tc>
                  <a:txBody>
                    <a:bodyPr/>
                    <a:lstStyle/>
                    <a:p>
                      <a:pPr algn="ctr">
                        <a:lnSpc>
                          <a:spcPct val="115000"/>
                        </a:lnSpc>
                        <a:spcAft>
                          <a:spcPts val="0"/>
                        </a:spcAft>
                      </a:pPr>
                      <a:r>
                        <a:rPr lang="es-MX" sz="1100" dirty="0">
                          <a:solidFill>
                            <a:schemeClr val="tx1"/>
                          </a:solidFill>
                          <a:effectLst/>
                        </a:rPr>
                        <a:t>NOROESTE PACÍFICO</a:t>
                      </a:r>
                      <a:endParaRPr lang="es-MX" sz="1100" dirty="0">
                        <a:solidFill>
                          <a:schemeClr val="tx1"/>
                        </a:solidFill>
                        <a:effectLst/>
                        <a:latin typeface="Calibri"/>
                        <a:ea typeface="Calibri"/>
                        <a:cs typeface="Times New Roman"/>
                      </a:endParaRPr>
                    </a:p>
                  </a:txBody>
                  <a:tcPr marL="68584" marR="68584" marT="0" marB="0">
                    <a:noFill/>
                  </a:tcPr>
                </a:tc>
                <a:tc>
                  <a:txBody>
                    <a:bodyPr/>
                    <a:lstStyle/>
                    <a:p>
                      <a:pPr algn="ctr">
                        <a:lnSpc>
                          <a:spcPct val="115000"/>
                        </a:lnSpc>
                        <a:spcAft>
                          <a:spcPts val="0"/>
                        </a:spcAft>
                      </a:pPr>
                      <a:r>
                        <a:rPr lang="es-MX" sz="1100" b="1" dirty="0" smtClean="0">
                          <a:solidFill>
                            <a:schemeClr val="tx1"/>
                          </a:solidFill>
                          <a:effectLst/>
                          <a:latin typeface="+mn-lt"/>
                          <a:ea typeface="+mn-ea"/>
                          <a:cs typeface="+mn-cs"/>
                        </a:rPr>
                        <a:t>667</a:t>
                      </a:r>
                      <a:endParaRPr lang="es-MX" sz="1100" b="1" dirty="0">
                        <a:solidFill>
                          <a:schemeClr val="tx1"/>
                        </a:solidFill>
                        <a:effectLst/>
                        <a:latin typeface="Calibri"/>
                        <a:ea typeface="Calibri"/>
                        <a:cs typeface="Times New Roman"/>
                      </a:endParaRPr>
                    </a:p>
                  </a:txBody>
                  <a:tcPr marL="68584" marR="68584" marT="0" marB="0">
                    <a:noFill/>
                  </a:tcPr>
                </a:tc>
              </a:tr>
              <a:tr h="192768">
                <a:tc>
                  <a:txBody>
                    <a:bodyPr/>
                    <a:lstStyle/>
                    <a:p>
                      <a:pPr algn="ctr">
                        <a:lnSpc>
                          <a:spcPct val="115000"/>
                        </a:lnSpc>
                        <a:spcAft>
                          <a:spcPts val="0"/>
                        </a:spcAft>
                      </a:pPr>
                      <a:r>
                        <a:rPr lang="es-MX" sz="1100" dirty="0">
                          <a:solidFill>
                            <a:schemeClr val="tx1"/>
                          </a:solidFill>
                          <a:effectLst/>
                        </a:rPr>
                        <a:t>SUR</a:t>
                      </a:r>
                      <a:endParaRPr lang="es-MX" sz="1100" dirty="0">
                        <a:solidFill>
                          <a:schemeClr val="tx1"/>
                        </a:solidFill>
                        <a:effectLst/>
                        <a:latin typeface="Calibri"/>
                        <a:ea typeface="Calibri"/>
                        <a:cs typeface="Times New Roman"/>
                      </a:endParaRPr>
                    </a:p>
                  </a:txBody>
                  <a:tcPr marL="68584" marR="68584" marT="0" marB="0">
                    <a:noFill/>
                  </a:tcPr>
                </a:tc>
                <a:tc>
                  <a:txBody>
                    <a:bodyPr/>
                    <a:lstStyle/>
                    <a:p>
                      <a:pPr algn="ctr">
                        <a:lnSpc>
                          <a:spcPct val="115000"/>
                        </a:lnSpc>
                        <a:spcAft>
                          <a:spcPts val="0"/>
                        </a:spcAft>
                      </a:pPr>
                      <a:r>
                        <a:rPr lang="es-MX" sz="1100" b="1" dirty="0" smtClean="0">
                          <a:solidFill>
                            <a:schemeClr val="tx1"/>
                          </a:solidFill>
                          <a:effectLst/>
                          <a:latin typeface="+mn-lt"/>
                          <a:ea typeface="+mn-ea"/>
                          <a:cs typeface="+mn-cs"/>
                        </a:rPr>
                        <a:t>783</a:t>
                      </a:r>
                      <a:endParaRPr lang="es-MX" sz="1100" b="1" dirty="0">
                        <a:solidFill>
                          <a:schemeClr val="tx1"/>
                        </a:solidFill>
                        <a:effectLst/>
                        <a:latin typeface="Calibri"/>
                        <a:ea typeface="Calibri"/>
                        <a:cs typeface="Times New Roman"/>
                      </a:endParaRPr>
                    </a:p>
                  </a:txBody>
                  <a:tcPr marL="68584" marR="68584" marT="0" marB="0">
                    <a:noFill/>
                  </a:tcPr>
                </a:tc>
              </a:tr>
              <a:tr h="192768">
                <a:tc>
                  <a:txBody>
                    <a:bodyPr/>
                    <a:lstStyle/>
                    <a:p>
                      <a:pPr algn="ctr">
                        <a:lnSpc>
                          <a:spcPct val="115000"/>
                        </a:lnSpc>
                        <a:spcAft>
                          <a:spcPts val="0"/>
                        </a:spcAft>
                      </a:pPr>
                      <a:r>
                        <a:rPr lang="es-MX" sz="1100" dirty="0">
                          <a:solidFill>
                            <a:schemeClr val="tx1"/>
                          </a:solidFill>
                          <a:effectLst/>
                        </a:rPr>
                        <a:t>CENTRO</a:t>
                      </a:r>
                      <a:endParaRPr lang="es-MX" sz="1100" dirty="0">
                        <a:solidFill>
                          <a:schemeClr val="tx1"/>
                        </a:solidFill>
                        <a:effectLst/>
                        <a:latin typeface="Calibri"/>
                        <a:ea typeface="Calibri"/>
                        <a:cs typeface="Times New Roman"/>
                      </a:endParaRPr>
                    </a:p>
                  </a:txBody>
                  <a:tcPr marL="68584" marR="68584" marT="0" marB="0">
                    <a:noFill/>
                  </a:tcPr>
                </a:tc>
                <a:tc>
                  <a:txBody>
                    <a:bodyPr/>
                    <a:lstStyle/>
                    <a:p>
                      <a:pPr algn="ctr">
                        <a:lnSpc>
                          <a:spcPct val="115000"/>
                        </a:lnSpc>
                        <a:spcAft>
                          <a:spcPts val="0"/>
                        </a:spcAft>
                      </a:pPr>
                      <a:r>
                        <a:rPr lang="es-MX" sz="1100" b="1" dirty="0" smtClean="0">
                          <a:solidFill>
                            <a:schemeClr val="tx1"/>
                          </a:solidFill>
                          <a:effectLst/>
                          <a:latin typeface="+mn-lt"/>
                          <a:ea typeface="+mn-ea"/>
                          <a:cs typeface="+mn-cs"/>
                        </a:rPr>
                        <a:t>1196</a:t>
                      </a:r>
                      <a:endParaRPr lang="es-MX" sz="1100" b="1" dirty="0">
                        <a:solidFill>
                          <a:schemeClr val="tx1"/>
                        </a:solidFill>
                        <a:effectLst/>
                        <a:latin typeface="Calibri"/>
                        <a:ea typeface="Calibri"/>
                        <a:cs typeface="Times New Roman"/>
                      </a:endParaRPr>
                    </a:p>
                  </a:txBody>
                  <a:tcPr marL="68584" marR="68584" marT="0" marB="0">
                    <a:noFill/>
                  </a:tcPr>
                </a:tc>
              </a:tr>
              <a:tr h="192768">
                <a:tc>
                  <a:txBody>
                    <a:bodyPr/>
                    <a:lstStyle/>
                    <a:p>
                      <a:pPr algn="ctr">
                        <a:lnSpc>
                          <a:spcPct val="115000"/>
                        </a:lnSpc>
                        <a:spcAft>
                          <a:spcPts val="0"/>
                        </a:spcAft>
                      </a:pPr>
                      <a:r>
                        <a:rPr lang="es-MX" sz="1100" dirty="0" smtClean="0">
                          <a:solidFill>
                            <a:schemeClr val="tx1"/>
                          </a:solidFill>
                          <a:effectLst/>
                        </a:rPr>
                        <a:t>ESCOLTAS</a:t>
                      </a:r>
                      <a:endParaRPr lang="es-MX" sz="1100" dirty="0">
                        <a:solidFill>
                          <a:schemeClr val="tx1"/>
                        </a:solidFill>
                        <a:effectLst/>
                        <a:latin typeface="Calibri"/>
                        <a:ea typeface="Calibri"/>
                        <a:cs typeface="Times New Roman"/>
                      </a:endParaRPr>
                    </a:p>
                  </a:txBody>
                  <a:tcPr marL="68584" marR="68584" marT="0" marB="0">
                    <a:noFill/>
                  </a:tcPr>
                </a:tc>
                <a:tc>
                  <a:txBody>
                    <a:bodyPr/>
                    <a:lstStyle/>
                    <a:p>
                      <a:pPr algn="ctr">
                        <a:lnSpc>
                          <a:spcPct val="115000"/>
                        </a:lnSpc>
                        <a:spcAft>
                          <a:spcPts val="0"/>
                        </a:spcAft>
                      </a:pPr>
                      <a:r>
                        <a:rPr lang="es-MX" sz="1100" b="1" dirty="0" smtClean="0">
                          <a:solidFill>
                            <a:schemeClr val="tx1"/>
                          </a:solidFill>
                          <a:effectLst/>
                          <a:latin typeface="Calibri"/>
                          <a:ea typeface="Calibri"/>
                          <a:cs typeface="Times New Roman"/>
                        </a:rPr>
                        <a:t>315</a:t>
                      </a:r>
                      <a:endParaRPr lang="es-MX" sz="1100" b="1" dirty="0">
                        <a:solidFill>
                          <a:schemeClr val="tx1"/>
                        </a:solidFill>
                        <a:effectLst/>
                        <a:latin typeface="Calibri"/>
                        <a:ea typeface="Calibri"/>
                        <a:cs typeface="Times New Roman"/>
                      </a:endParaRPr>
                    </a:p>
                  </a:txBody>
                  <a:tcPr marL="68584" marR="68584" marT="0" marB="0">
                    <a:noFill/>
                  </a:tcPr>
                </a:tc>
              </a:tr>
              <a:tr h="234674">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s-MX" sz="1100" dirty="0" smtClean="0">
                          <a:solidFill>
                            <a:schemeClr val="tx1"/>
                          </a:solidFill>
                          <a:effectLst/>
                        </a:rPr>
                        <a:t>TOTAL</a:t>
                      </a:r>
                      <a:endParaRPr lang="es-MX" sz="1100" dirty="0">
                        <a:solidFill>
                          <a:schemeClr val="tx1"/>
                        </a:solidFill>
                        <a:effectLst/>
                        <a:latin typeface="Calibri"/>
                        <a:ea typeface="Calibri"/>
                        <a:cs typeface="Times New Roman"/>
                      </a:endParaRPr>
                    </a:p>
                  </a:txBody>
                  <a:tcPr marL="68584" marR="68584" marT="0" marB="0">
                    <a:noFill/>
                  </a:tcPr>
                </a:tc>
                <a:tc>
                  <a:txBody>
                    <a:bodyPr/>
                    <a:lstStyle/>
                    <a:p>
                      <a:pPr algn="ctr">
                        <a:lnSpc>
                          <a:spcPct val="115000"/>
                        </a:lnSpc>
                        <a:spcAft>
                          <a:spcPts val="0"/>
                        </a:spcAft>
                      </a:pPr>
                      <a:r>
                        <a:rPr lang="es-MX" sz="1100" b="1" dirty="0" smtClean="0">
                          <a:solidFill>
                            <a:schemeClr val="tx1"/>
                          </a:solidFill>
                          <a:effectLst/>
                          <a:latin typeface="Calibri"/>
                          <a:ea typeface="Calibri"/>
                          <a:cs typeface="Times New Roman"/>
                        </a:rPr>
                        <a:t>3292</a:t>
                      </a:r>
                      <a:endParaRPr lang="es-MX" sz="1100" b="1" dirty="0">
                        <a:solidFill>
                          <a:schemeClr val="tx1"/>
                        </a:solidFill>
                        <a:effectLst/>
                        <a:latin typeface="Calibri"/>
                        <a:ea typeface="Calibri"/>
                        <a:cs typeface="Times New Roman"/>
                      </a:endParaRPr>
                    </a:p>
                  </a:txBody>
                  <a:tcPr marL="68584" marR="68584" marT="0" marB="0">
                    <a:noFill/>
                  </a:tcPr>
                </a:tc>
              </a:tr>
            </a:tbl>
          </a:graphicData>
        </a:graphic>
      </p:graphicFrame>
      <p:pic>
        <p:nvPicPr>
          <p:cNvPr id="7" name="6 Imagen" descr="Logo Autorizado SPF"/>
          <p:cNvPicPr/>
          <p:nvPr/>
        </p:nvPicPr>
        <p:blipFill rotWithShape="1">
          <a:blip r:embed="rId3" cstate="print">
            <a:extLst>
              <a:ext uri="{BEBA8EAE-BF5A-486C-A8C5-ECC9F3942E4B}">
                <a14:imgProps xmlns:a14="http://schemas.microsoft.com/office/drawing/2010/main">
                  <a14:imgLayer r:embed="rId4">
                    <a14:imgEffect>
                      <a14:sharpenSoften amount="1000"/>
                    </a14:imgEffect>
                    <a14:imgEffect>
                      <a14:brightnessContrast bright="-4000" contrast="-20000"/>
                    </a14:imgEffect>
                  </a14:imgLayer>
                </a14:imgProps>
              </a:ext>
              <a:ext uri="{28A0092B-C50C-407E-A947-70E740481C1C}">
                <a14:useLocalDpi xmlns:a14="http://schemas.microsoft.com/office/drawing/2010/main" val="0"/>
              </a:ext>
            </a:extLst>
          </a:blip>
          <a:srcRect/>
          <a:stretch/>
        </p:blipFill>
        <p:spPr bwMode="auto">
          <a:xfrm>
            <a:off x="-7794" y="0"/>
            <a:ext cx="9144000" cy="987574"/>
          </a:xfrm>
          <a:prstGeom prst="rect">
            <a:avLst/>
          </a:prstGeom>
          <a:blipFill>
            <a:blip r:embed="rId5"/>
            <a:stretch>
              <a:fillRect/>
            </a:stretch>
          </a:blipFill>
          <a:ln>
            <a:noFill/>
          </a:ln>
        </p:spPr>
      </p:pic>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cstate="print">
            <a:extLst/>
          </a:blip>
          <a:srcRect/>
          <a:stretch>
            <a:fillRect/>
          </a:stretch>
        </p:blipFill>
        <p:spPr bwMode="auto">
          <a:xfrm>
            <a:off x="2975677" y="2300787"/>
            <a:ext cx="2484625" cy="499564"/>
          </a:xfrm>
          <a:prstGeom prst="rect">
            <a:avLst/>
          </a:prstGeom>
          <a:blipFill dpi="0" rotWithShape="1">
            <a:blip r:embed="rId3" cstate="print"/>
            <a:srcRect/>
            <a:tile tx="0" ty="0" sx="100000" sy="100000" flip="none" algn="tl"/>
          </a:blipFill>
          <a:ln>
            <a:noFill/>
          </a:ln>
          <a:effectLst>
            <a:glow rad="127000">
              <a:schemeClr val="accent1">
                <a:alpha val="0"/>
              </a:schemeClr>
            </a:glow>
            <a:outerShdw dist="35921" dir="2700000" algn="ctr" rotWithShape="0">
              <a:schemeClr val="bg2"/>
            </a:outerShdw>
            <a:reflection stA="0" endPos="65000" dist="50800" dir="5400000" sy="-100000" algn="bl" rotWithShape="0"/>
          </a:effectLst>
          <a:extLst/>
        </p:spPr>
      </p:pic>
      <p:sp>
        <p:nvSpPr>
          <p:cNvPr id="16389" name="3 CuadroTexto"/>
          <p:cNvSpPr txBox="1">
            <a:spLocks noChangeArrowheads="1"/>
          </p:cNvSpPr>
          <p:nvPr/>
        </p:nvSpPr>
        <p:spPr bwMode="auto">
          <a:xfrm>
            <a:off x="636588" y="962620"/>
            <a:ext cx="7821612"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ctr" eaLnBrk="1" hangingPunct="1">
              <a:spcBef>
                <a:spcPct val="0"/>
              </a:spcBef>
              <a:buClrTx/>
              <a:buFontTx/>
              <a:buNone/>
            </a:pPr>
            <a:r>
              <a:rPr lang="es-MX" altLang="es-MX" sz="18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Tarifas</a:t>
            </a:r>
          </a:p>
          <a:p>
            <a:pPr algn="ctr" eaLnBrk="1" hangingPunct="1">
              <a:spcBef>
                <a:spcPct val="0"/>
              </a:spcBef>
              <a:buClrTx/>
              <a:buFontTx/>
              <a:buNone/>
            </a:pPr>
            <a:r>
              <a:rPr lang="es-MX" altLang="es-MX" sz="1200" b="1" dirty="0">
                <a:solidFill>
                  <a:srgbClr val="001E51"/>
                </a:solidFill>
                <a:latin typeface="Arial" pitchFamily="34" charset="0"/>
                <a:ea typeface="Arial Unicode MS" pitchFamily="34" charset="-128"/>
                <a:cs typeface="Arial Unicode MS" pitchFamily="34" charset="-128"/>
              </a:rPr>
              <a:t>Tarifas autorizadas por la Secretaría de Hacienda y Crédito Público por el pago de servicios de protección, custodia, vigilancia y seguridad de bienes, instalaciones y personas, así como por el servicio de análisis de riesgo, a órganos del Estado y a unidades del sector privado.</a:t>
            </a:r>
          </a:p>
        </p:txBody>
      </p:sp>
      <p:sp>
        <p:nvSpPr>
          <p:cNvPr id="16390" name="5 CuadroTexto"/>
          <p:cNvSpPr txBox="1">
            <a:spLocks noChangeArrowheads="1"/>
          </p:cNvSpPr>
          <p:nvPr/>
        </p:nvSpPr>
        <p:spPr bwMode="auto">
          <a:xfrm>
            <a:off x="487364" y="1881486"/>
            <a:ext cx="78946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spcBef>
                <a:spcPct val="0"/>
              </a:spcBef>
              <a:buClrTx/>
              <a:buFontTx/>
              <a:buNone/>
            </a:pPr>
            <a:r>
              <a:rPr lang="es-MX" altLang="es-MX" sz="1200" dirty="0">
                <a:latin typeface="Arial" pitchFamily="34" charset="0"/>
              </a:rPr>
              <a:t>Las tarifas autorizadas por la SHCP para el pago de los servicios, fueron publicadas en el Diario Oficial de la Federación </a:t>
            </a:r>
            <a:r>
              <a:rPr lang="es-MX" altLang="es-MX" sz="1200" dirty="0" smtClean="0">
                <a:latin typeface="Arial" pitchFamily="34" charset="0"/>
              </a:rPr>
              <a:t>11 de mayo 2016, </a:t>
            </a:r>
            <a:r>
              <a:rPr lang="es-MX" altLang="es-MX" sz="1200" dirty="0">
                <a:latin typeface="Arial" pitchFamily="34" charset="0"/>
              </a:rPr>
              <a:t>las cuales se estimarán conforme a la siguiente fórmula:</a:t>
            </a:r>
          </a:p>
        </p:txBody>
      </p:sp>
      <p:sp>
        <p:nvSpPr>
          <p:cNvPr id="7" name="6 CuadroTexto"/>
          <p:cNvSpPr txBox="1"/>
          <p:nvPr/>
        </p:nvSpPr>
        <p:spPr>
          <a:xfrm>
            <a:off x="609600" y="2444751"/>
            <a:ext cx="7620000" cy="2108269"/>
          </a:xfrm>
          <a:prstGeom prst="rect">
            <a:avLst/>
          </a:prstGeom>
          <a:noFill/>
        </p:spPr>
        <p:txBody>
          <a:bodyPr>
            <a:spAutoFit/>
          </a:bodyPr>
          <a:lstStyle/>
          <a:p>
            <a:pPr algn="just" fontAlgn="auto">
              <a:spcBef>
                <a:spcPts val="0"/>
              </a:spcBef>
              <a:spcAft>
                <a:spcPts val="0"/>
              </a:spcAft>
              <a:defRPr/>
            </a:pPr>
            <a:r>
              <a:rPr lang="es-MX" sz="1200" b="1" dirty="0">
                <a:latin typeface="Arial"/>
                <a:cs typeface="Arial"/>
              </a:rPr>
              <a:t>Donde</a:t>
            </a:r>
            <a:r>
              <a:rPr lang="es-MX" sz="1200" b="1" dirty="0">
                <a:solidFill>
                  <a:srgbClr val="747377"/>
                </a:solidFill>
                <a:latin typeface="Arial"/>
                <a:cs typeface="Arial"/>
              </a:rPr>
              <a:t>:</a:t>
            </a:r>
          </a:p>
          <a:p>
            <a:pPr algn="just" fontAlgn="auto">
              <a:spcBef>
                <a:spcPts val="0"/>
              </a:spcBef>
              <a:spcAft>
                <a:spcPts val="0"/>
              </a:spcAft>
              <a:defRPr/>
            </a:pPr>
            <a:endParaRPr lang="es-MX" sz="1100" b="1" dirty="0">
              <a:solidFill>
                <a:srgbClr val="747377"/>
              </a:solidFill>
              <a:latin typeface="Arial"/>
              <a:cs typeface="Arial"/>
            </a:endParaRPr>
          </a:p>
          <a:p>
            <a:pPr algn="just" fontAlgn="auto">
              <a:spcBef>
                <a:spcPts val="0"/>
              </a:spcBef>
              <a:spcAft>
                <a:spcPts val="0"/>
              </a:spcAft>
              <a:defRPr/>
            </a:pPr>
            <a:r>
              <a:rPr lang="es-MX" b="1" i="1" dirty="0">
                <a:latin typeface="Arial"/>
                <a:cs typeface="Arial"/>
              </a:rPr>
              <a:t>T</a:t>
            </a:r>
            <a:r>
              <a:rPr lang="es-MX" sz="2000" b="1" i="1" baseline="-25000" dirty="0">
                <a:latin typeface="Arial"/>
                <a:cs typeface="Arial"/>
              </a:rPr>
              <a:t>i</a:t>
            </a:r>
            <a:r>
              <a:rPr lang="es-MX" sz="1600" dirty="0">
                <a:latin typeface="Arial"/>
                <a:cs typeface="Arial"/>
              </a:rPr>
              <a:t> 	</a:t>
            </a:r>
            <a:r>
              <a:rPr lang="es-MX" sz="1200" dirty="0">
                <a:latin typeface="Arial"/>
                <a:cs typeface="Arial"/>
              </a:rPr>
              <a:t>Es el costo diario por elemento, compuesto por:</a:t>
            </a:r>
          </a:p>
          <a:p>
            <a:pPr algn="just" fontAlgn="auto">
              <a:spcBef>
                <a:spcPts val="0"/>
              </a:spcBef>
              <a:spcAft>
                <a:spcPts val="0"/>
              </a:spcAft>
              <a:defRPr/>
            </a:pPr>
            <a:endParaRPr lang="es-MX" sz="200" dirty="0">
              <a:latin typeface="Arial"/>
              <a:cs typeface="Arial"/>
            </a:endParaRPr>
          </a:p>
          <a:p>
            <a:pPr algn="just" fontAlgn="auto">
              <a:spcBef>
                <a:spcPts val="0"/>
              </a:spcBef>
              <a:spcAft>
                <a:spcPts val="0"/>
              </a:spcAft>
              <a:defRPr/>
            </a:pPr>
            <a:r>
              <a:rPr lang="es-MX" sz="1600" b="1" i="1" dirty="0" err="1">
                <a:latin typeface="Arial"/>
                <a:cs typeface="Arial"/>
              </a:rPr>
              <a:t>CF</a:t>
            </a:r>
            <a:r>
              <a:rPr lang="es-MX" sz="2400" b="1" i="1" baseline="-25000" dirty="0" err="1">
                <a:latin typeface="Arial"/>
                <a:cs typeface="Arial"/>
              </a:rPr>
              <a:t>i</a:t>
            </a:r>
            <a:r>
              <a:rPr lang="es-MX" sz="1100" dirty="0">
                <a:latin typeface="Arial"/>
                <a:cs typeface="Arial"/>
              </a:rPr>
              <a:t> </a:t>
            </a:r>
            <a:r>
              <a:rPr lang="es-MX" sz="1200" dirty="0">
                <a:latin typeface="Arial"/>
                <a:cs typeface="Arial"/>
              </a:rPr>
              <a:t>= 	Cuota fija diaria por elemento según su grado y tipo de servicio prestado.</a:t>
            </a:r>
          </a:p>
          <a:p>
            <a:pPr algn="just" fontAlgn="auto">
              <a:spcBef>
                <a:spcPts val="0"/>
              </a:spcBef>
              <a:spcAft>
                <a:spcPts val="0"/>
              </a:spcAft>
              <a:defRPr/>
            </a:pPr>
            <a:r>
              <a:rPr lang="es-MX" sz="1600" b="1" i="1" dirty="0">
                <a:latin typeface="Arial"/>
                <a:cs typeface="Arial"/>
              </a:rPr>
              <a:t>D</a:t>
            </a:r>
            <a:r>
              <a:rPr lang="es-MX" sz="2000" b="1" i="1" baseline="-25000" dirty="0">
                <a:latin typeface="Arial"/>
                <a:cs typeface="Arial"/>
              </a:rPr>
              <a:t>j</a:t>
            </a:r>
            <a:r>
              <a:rPr lang="es-MX" sz="1200" dirty="0">
                <a:latin typeface="Arial"/>
                <a:cs typeface="Arial"/>
              </a:rPr>
              <a:t> = 	Cuota variable diaria, dependiendo del lugar de operación del elemento.</a:t>
            </a:r>
          </a:p>
          <a:p>
            <a:pPr algn="just" fontAlgn="auto">
              <a:spcBef>
                <a:spcPts val="0"/>
              </a:spcBef>
              <a:spcAft>
                <a:spcPts val="0"/>
              </a:spcAft>
              <a:defRPr/>
            </a:pPr>
            <a:r>
              <a:rPr lang="es-MX" sz="1600" b="1" i="1" dirty="0" err="1">
                <a:latin typeface="Arial"/>
                <a:cs typeface="Arial"/>
              </a:rPr>
              <a:t>Ra</a:t>
            </a:r>
            <a:r>
              <a:rPr lang="es-MX" sz="2000" b="1" i="1" baseline="-25000" dirty="0" err="1">
                <a:latin typeface="Arial"/>
                <a:cs typeface="Arial"/>
              </a:rPr>
              <a:t>k</a:t>
            </a:r>
            <a:r>
              <a:rPr lang="es-MX" sz="1100" dirty="0">
                <a:latin typeface="Arial"/>
                <a:cs typeface="Arial"/>
              </a:rPr>
              <a:t> </a:t>
            </a:r>
            <a:r>
              <a:rPr lang="es-MX" sz="1200" dirty="0">
                <a:latin typeface="Arial"/>
                <a:cs typeface="Arial"/>
              </a:rPr>
              <a:t>= 	Factor de riesgo, en atención a la actividad que se realice en las instalaciones que 	serán custodiadas.</a:t>
            </a:r>
          </a:p>
          <a:p>
            <a:pPr marL="898525" indent="-898525" algn="just" fontAlgn="auto">
              <a:spcBef>
                <a:spcPts val="0"/>
              </a:spcBef>
              <a:spcAft>
                <a:spcPts val="0"/>
              </a:spcAft>
              <a:defRPr/>
            </a:pPr>
            <a:r>
              <a:rPr lang="es-MX" sz="1600" b="1" i="1" dirty="0" err="1">
                <a:latin typeface="Arial"/>
                <a:cs typeface="Arial"/>
              </a:rPr>
              <a:t>RM</a:t>
            </a:r>
            <a:r>
              <a:rPr lang="es-MX" sz="2000" b="1" i="1" baseline="-25000" dirty="0" err="1">
                <a:latin typeface="Arial"/>
                <a:cs typeface="Arial"/>
              </a:rPr>
              <a:t>l</a:t>
            </a:r>
            <a:r>
              <a:rPr lang="es-MX" sz="1200" dirty="0">
                <a:latin typeface="Arial"/>
                <a:cs typeface="Arial"/>
              </a:rPr>
              <a:t> = 	Factor de riesgo, depende del ambiente de violencia en el municipio donde será 	desplegado el               elemento.</a:t>
            </a:r>
          </a:p>
        </p:txBody>
      </p:sp>
      <p:sp>
        <p:nvSpPr>
          <p:cNvPr id="16392" name="8 CuadroTexto">
            <a:hlinkClick r:id="rId4" action="ppaction://hlinkpres?slideindex=1&amp;slidetitle="/>
          </p:cNvPr>
          <p:cNvSpPr txBox="1">
            <a:spLocks noChangeArrowheads="1"/>
          </p:cNvSpPr>
          <p:nvPr/>
        </p:nvSpPr>
        <p:spPr bwMode="auto">
          <a:xfrm>
            <a:off x="2051050" y="4721939"/>
            <a:ext cx="48252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spcBef>
                <a:spcPct val="0"/>
              </a:spcBef>
              <a:buClrTx/>
              <a:buFontTx/>
              <a:buNone/>
            </a:pPr>
            <a:r>
              <a:rPr lang="es-MX" altLang="es-MX" sz="1000" b="1" dirty="0">
                <a:solidFill>
                  <a:srgbClr val="0061FE"/>
                </a:solidFill>
                <a:latin typeface="Arial" pitchFamily="34" charset="0"/>
                <a:hlinkClick r:id="rId5"/>
              </a:rPr>
              <a:t>http://</a:t>
            </a:r>
            <a:r>
              <a:rPr lang="es-MX" altLang="es-MX" sz="1000" b="1" dirty="0" smtClean="0">
                <a:solidFill>
                  <a:srgbClr val="0061FE"/>
                </a:solidFill>
                <a:latin typeface="Arial" pitchFamily="34" charset="0"/>
                <a:hlinkClick r:id="rId5"/>
              </a:rPr>
              <a:t>www.dof.gob.mx/nota_detalle.php?codigo=5436729&amp;fecha=11/05/2016</a:t>
            </a:r>
            <a:endParaRPr lang="es-MX" altLang="es-MX" sz="1000" b="1" dirty="0" smtClean="0">
              <a:solidFill>
                <a:srgbClr val="0061FE"/>
              </a:solidFill>
              <a:latin typeface="Arial" pitchFamily="34" charset="0"/>
            </a:endParaRPr>
          </a:p>
          <a:p>
            <a:pPr eaLnBrk="1" hangingPunct="1">
              <a:spcBef>
                <a:spcPct val="0"/>
              </a:spcBef>
              <a:buClrTx/>
              <a:buFontTx/>
              <a:buNone/>
            </a:pPr>
            <a:endParaRPr lang="es-MX" altLang="es-MX" sz="1000" b="1" dirty="0">
              <a:solidFill>
                <a:srgbClr val="0061FE"/>
              </a:solidFill>
              <a:latin typeface="Arial" pitchFamily="34" charset="0"/>
            </a:endParaRPr>
          </a:p>
        </p:txBody>
      </p:sp>
      <p:sp>
        <p:nvSpPr>
          <p:cNvPr id="16393" name="9 CuadroTexto"/>
          <p:cNvSpPr txBox="1">
            <a:spLocks noChangeArrowheads="1"/>
          </p:cNvSpPr>
          <p:nvPr/>
        </p:nvSpPr>
        <p:spPr bwMode="auto">
          <a:xfrm>
            <a:off x="422275" y="4691064"/>
            <a:ext cx="180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spcBef>
                <a:spcPct val="0"/>
              </a:spcBef>
              <a:buClrTx/>
              <a:buFontTx/>
              <a:buNone/>
            </a:pPr>
            <a:r>
              <a:rPr lang="es-MX" altLang="es-MX" sz="1400">
                <a:latin typeface="Arial" pitchFamily="34" charset="0"/>
              </a:rPr>
              <a:t>Consultar factores:</a:t>
            </a:r>
          </a:p>
        </p:txBody>
      </p:sp>
      <p:pic>
        <p:nvPicPr>
          <p:cNvPr id="10" name="9 Imagen" descr="Logo Autorizado SPF"/>
          <p:cNvPicPr/>
          <p:nvPr/>
        </p:nvPicPr>
        <p:blipFill rotWithShape="1">
          <a:blip r:embed="rId6" cstate="print">
            <a:extLst>
              <a:ext uri="{BEBA8EAE-BF5A-486C-A8C5-ECC9F3942E4B}">
                <a14:imgProps xmlns:a14="http://schemas.microsoft.com/office/drawing/2010/main">
                  <a14:imgLayer r:embed="rId7">
                    <a14:imgEffect>
                      <a14:sharpenSoften amount="1000"/>
                    </a14:imgEffect>
                    <a14:imgEffect>
                      <a14:brightnessContrast bright="-4000" contrast="-20000"/>
                    </a14:imgEffect>
                  </a14:imgLayer>
                </a14:imgProps>
              </a:ext>
              <a:ext uri="{28A0092B-C50C-407E-A947-70E740481C1C}">
                <a14:useLocalDpi xmlns:a14="http://schemas.microsoft.com/office/drawing/2010/main" val="0"/>
              </a:ext>
            </a:extLst>
          </a:blip>
          <a:srcRect/>
          <a:stretch/>
        </p:blipFill>
        <p:spPr bwMode="auto">
          <a:xfrm>
            <a:off x="-7794" y="0"/>
            <a:ext cx="9144000" cy="987574"/>
          </a:xfrm>
          <a:prstGeom prst="rect">
            <a:avLst/>
          </a:prstGeom>
          <a:blipFill>
            <a:blip r:embed="rId8"/>
            <a:stretch>
              <a:fillRect/>
            </a:stretch>
          </a:blipFill>
          <a:ln>
            <a:noFill/>
          </a:ln>
        </p:spPr>
      </p:pic>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100000">
              <a:srgbClr val="314B59"/>
            </a:gs>
            <a:gs pos="49165">
              <a:srgbClr val="39515E"/>
            </a:gs>
            <a:gs pos="28000">
              <a:srgbClr val="39515E"/>
            </a:gs>
            <a:gs pos="88000">
              <a:srgbClr val="425864"/>
            </a:gs>
            <a:gs pos="15000">
              <a:schemeClr val="bg2">
                <a:tint val="83000"/>
                <a:shade val="97000"/>
                <a:satMod val="230000"/>
              </a:schemeClr>
            </a:gs>
            <a:gs pos="88000">
              <a:schemeClr val="bg2">
                <a:shade val="35000"/>
                <a:satMod val="250000"/>
              </a:schemeClr>
            </a:gs>
          </a:gsLst>
          <a:lin ang="2700000" scaled="1"/>
          <a:tileRect/>
        </a:gradFill>
        <a:effectLst/>
      </p:bgPr>
    </p:bg>
    <p:spTree>
      <p:nvGrpSpPr>
        <p:cNvPr id="1" name=""/>
        <p:cNvGrpSpPr/>
        <p:nvPr/>
      </p:nvGrpSpPr>
      <p:grpSpPr>
        <a:xfrm>
          <a:off x="0" y="0"/>
          <a:ext cx="0" cy="0"/>
          <a:chOff x="0" y="0"/>
          <a:chExt cx="0" cy="0"/>
        </a:xfrm>
      </p:grpSpPr>
      <p:sp>
        <p:nvSpPr>
          <p:cNvPr id="12" name="11 Rectángulo"/>
          <p:cNvSpPr>
            <a:spLocks noChangeArrowheads="1"/>
          </p:cNvSpPr>
          <p:nvPr/>
        </p:nvSpPr>
        <p:spPr bwMode="auto">
          <a:xfrm>
            <a:off x="612775" y="1762364"/>
            <a:ext cx="4032250"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spcBef>
                <a:spcPct val="0"/>
              </a:spcBef>
              <a:buClrTx/>
              <a:buFontTx/>
              <a:buNone/>
            </a:pPr>
            <a:r>
              <a:rPr lang="es-MX" altLang="es-MX" sz="1400" b="1" dirty="0">
                <a:solidFill>
                  <a:schemeClr val="tx1">
                    <a:lumMod val="85000"/>
                    <a:lumOff val="15000"/>
                  </a:schemeClr>
                </a:solidFill>
                <a:latin typeface="Soberana Sans Black"/>
              </a:rPr>
              <a:t>El Servicio de Protección Federal es un órgano administrativo desconcentrado de la Secretaría de Gobernación, adscrito al Comisionado Nacional de Seguridad, que tiene a su cargo la prestación de servicios de protección, custodia, vigilancia y seguridad de personas, bienes e instalaciones a las dependencias y entidades de la Administración Pública Federal, así como a los órganos de carácter federal de los Poderes Legislativo y Judicial, organismos constitucionalmente autónomos y demás instituciones públicas que así lo soliciten. 	</a:t>
            </a:r>
          </a:p>
        </p:txBody>
      </p:sp>
      <p:sp>
        <p:nvSpPr>
          <p:cNvPr id="16" name="15 Rectángulo"/>
          <p:cNvSpPr/>
          <p:nvPr/>
        </p:nvSpPr>
        <p:spPr>
          <a:xfrm>
            <a:off x="11" y="1134130"/>
            <a:ext cx="9143991" cy="461665"/>
          </a:xfrm>
          <a:prstGeom prst="rect">
            <a:avLst/>
          </a:prstGeom>
        </p:spPr>
        <p:txBody>
          <a:bodyPr wrap="square">
            <a:spAutoFit/>
            <a:scene3d>
              <a:camera prst="orthographicFront"/>
              <a:lightRig rig="threePt" dir="t"/>
            </a:scene3d>
            <a:sp3d extrusionH="57150">
              <a:bevelT w="38100" h="38100" prst="relaxedInset"/>
            </a:sp3d>
          </a:bodyPr>
          <a:lstStyle/>
          <a:p>
            <a:pPr algn="ctr" fontAlgn="auto">
              <a:spcBef>
                <a:spcPts val="0"/>
              </a:spcBef>
              <a:spcAft>
                <a:spcPts val="0"/>
              </a:spcAft>
              <a:tabLst>
                <a:tab pos="85725" algn="l"/>
              </a:tabLst>
              <a:defRPr/>
            </a:pPr>
            <a:r>
              <a:rPr lang="es-MX" sz="24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¿Qué es el Servicio de Protección Federal?</a:t>
            </a:r>
          </a:p>
        </p:txBody>
      </p:sp>
      <p:pic>
        <p:nvPicPr>
          <p:cNvPr id="7" name="6 Imagen" descr="Logo Autorizado SPF"/>
          <p:cNvPicPr/>
          <p:nvPr/>
        </p:nvPicPr>
        <p:blipFill rotWithShape="1">
          <a:blip r:embed="rId3" cstate="print">
            <a:extLst>
              <a:ext uri="{BEBA8EAE-BF5A-486C-A8C5-ECC9F3942E4B}">
                <a14:imgProps xmlns:a14="http://schemas.microsoft.com/office/drawing/2010/main">
                  <a14:imgLayer r:embed="rId4">
                    <a14:imgEffect>
                      <a14:sharpenSoften amount="1000"/>
                    </a14:imgEffect>
                    <a14:imgEffect>
                      <a14:brightnessContrast bright="-4000" contrast="-20000"/>
                    </a14:imgEffect>
                  </a14:imgLayer>
                </a14:imgProps>
              </a:ext>
              <a:ext uri="{28A0092B-C50C-407E-A947-70E740481C1C}">
                <a14:useLocalDpi xmlns:a14="http://schemas.microsoft.com/office/drawing/2010/main" val="0"/>
              </a:ext>
            </a:extLst>
          </a:blip>
          <a:srcRect/>
          <a:stretch/>
        </p:blipFill>
        <p:spPr bwMode="auto">
          <a:xfrm>
            <a:off x="0" y="0"/>
            <a:ext cx="9144000" cy="987574"/>
          </a:xfrm>
          <a:prstGeom prst="rect">
            <a:avLst/>
          </a:prstGeom>
          <a:blipFill>
            <a:blip r:embed="rId5"/>
            <a:stretch>
              <a:fillRect/>
            </a:stretch>
          </a:blipFill>
          <a:ln>
            <a:noFill/>
          </a:ln>
        </p:spPr>
      </p:pic>
      <p:sp>
        <p:nvSpPr>
          <p:cNvPr id="3079" name="2 Rectángulo"/>
          <p:cNvSpPr>
            <a:spLocks noChangeArrowheads="1"/>
          </p:cNvSpPr>
          <p:nvPr/>
        </p:nvSpPr>
        <p:spPr bwMode="auto">
          <a:xfrm>
            <a:off x="4716462" y="1779827"/>
            <a:ext cx="3741738"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spcBef>
                <a:spcPct val="0"/>
              </a:spcBef>
              <a:buClrTx/>
              <a:buFontTx/>
              <a:buNone/>
            </a:pPr>
            <a:r>
              <a:rPr lang="es-MX" altLang="es-MX" sz="1400" b="1" dirty="0">
                <a:solidFill>
                  <a:schemeClr val="tx1">
                    <a:lumMod val="85000"/>
                    <a:lumOff val="15000"/>
                  </a:schemeClr>
                </a:solidFill>
                <a:latin typeface="Soberana Sans Black"/>
              </a:rPr>
              <a:t>También podrá participar en la ejecución de las acciones para el resguardo de instalaciones estratégicas y prestar servicios a personas físicas o morales cuando se requiera preservar la seguridad de bienes nacionales, de actividades concesionadas o permisionadas por el Estado, u otras que por su condición, relevancia o trascendencia de sus actividades, contribuyan al desarrollo nacional, así como a representaciones de gobiernos extranjeros en territorio nacional. 	</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ppt_x"/>
                                          </p:val>
                                        </p:tav>
                                        <p:tav tm="100000">
                                          <p:val>
                                            <p:strVal val="#ppt_x"/>
                                          </p:val>
                                        </p:tav>
                                      </p:tavLst>
                                    </p:anim>
                                    <p:anim calcmode="lin" valueType="num">
                                      <p:cBhvr additive="base">
                                        <p:cTn id="8" dur="20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9"/>
                                        </p:tgtEl>
                                        <p:attrNameLst>
                                          <p:attrName>style.visibility</p:attrName>
                                        </p:attrNameLst>
                                      </p:cBhvr>
                                      <p:to>
                                        <p:strVal val="visible"/>
                                      </p:to>
                                    </p:set>
                                    <p:anim calcmode="lin" valueType="num">
                                      <p:cBhvr additive="base">
                                        <p:cTn id="11" dur="3000" fill="hold"/>
                                        <p:tgtEl>
                                          <p:spTgt spid="3079"/>
                                        </p:tgtEl>
                                        <p:attrNameLst>
                                          <p:attrName>ppt_x</p:attrName>
                                        </p:attrNameLst>
                                      </p:cBhvr>
                                      <p:tavLst>
                                        <p:tav tm="0">
                                          <p:val>
                                            <p:strVal val="#ppt_x"/>
                                          </p:val>
                                        </p:tav>
                                        <p:tav tm="100000">
                                          <p:val>
                                            <p:strVal val="#ppt_x"/>
                                          </p:val>
                                        </p:tav>
                                      </p:tavLst>
                                    </p:anim>
                                    <p:anim calcmode="lin" valueType="num">
                                      <p:cBhvr additive="base">
                                        <p:cTn id="12" dur="3000" fill="hold"/>
                                        <p:tgtEl>
                                          <p:spTgt spid="30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9"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100000">
              <a:srgbClr val="314B59"/>
            </a:gs>
            <a:gs pos="28000">
              <a:srgbClr val="39515E"/>
            </a:gs>
            <a:gs pos="100000">
              <a:srgbClr val="425864"/>
            </a:gs>
            <a:gs pos="57000">
              <a:schemeClr val="bg2">
                <a:tint val="83000"/>
                <a:shade val="97000"/>
                <a:satMod val="230000"/>
                <a:lumMod val="89000"/>
              </a:schemeClr>
            </a:gs>
            <a:gs pos="100000">
              <a:schemeClr val="bg2">
                <a:shade val="35000"/>
                <a:satMod val="250000"/>
              </a:schemeClr>
            </a:gs>
          </a:gsLst>
          <a:lin ang="3600000" scaled="0"/>
          <a:tileRect/>
        </a:gradFill>
        <a:effectLst/>
      </p:bgPr>
    </p:bg>
    <p:spTree>
      <p:nvGrpSpPr>
        <p:cNvPr id="1" name=""/>
        <p:cNvGrpSpPr/>
        <p:nvPr/>
      </p:nvGrpSpPr>
      <p:grpSpPr>
        <a:xfrm>
          <a:off x="0" y="0"/>
          <a:ext cx="0" cy="0"/>
          <a:chOff x="0" y="0"/>
          <a:chExt cx="0" cy="0"/>
        </a:xfrm>
      </p:grpSpPr>
      <p:sp>
        <p:nvSpPr>
          <p:cNvPr id="9" name="8 Rectángulo"/>
          <p:cNvSpPr/>
          <p:nvPr/>
        </p:nvSpPr>
        <p:spPr>
          <a:xfrm>
            <a:off x="395288" y="1835826"/>
            <a:ext cx="4266536" cy="2031325"/>
          </a:xfrm>
          <a:prstGeom prst="rect">
            <a:avLst/>
          </a:prstGeom>
        </p:spPr>
        <p:txBody>
          <a:bodyPr>
            <a:spAutoFit/>
          </a:bodyPr>
          <a:lstStyle/>
          <a:p>
            <a:pPr algn="just" fontAlgn="auto">
              <a:spcBef>
                <a:spcPts val="0"/>
              </a:spcBef>
              <a:spcAft>
                <a:spcPts val="0"/>
              </a:spcAft>
              <a:defRPr/>
            </a:pPr>
            <a:r>
              <a:rPr lang="es-MX" sz="1400" b="1" dirty="0">
                <a:solidFill>
                  <a:schemeClr val="tx1">
                    <a:lumMod val="85000"/>
                    <a:lumOff val="15000"/>
                  </a:schemeClr>
                </a:solidFill>
                <a:latin typeface="Soberana Sans Black"/>
                <a:cs typeface="Arial"/>
              </a:rPr>
              <a:t>También, el </a:t>
            </a:r>
            <a:r>
              <a:rPr lang="es-MX" sz="1400" dirty="0">
                <a:ln w="10541" cmpd="sng">
                  <a:solidFill>
                    <a:schemeClr val="tx1"/>
                  </a:solidFill>
                  <a:prstDash val="solid"/>
                </a:ln>
                <a:solidFill>
                  <a:schemeClr val="tx1">
                    <a:lumMod val="85000"/>
                    <a:lumOff val="15000"/>
                  </a:schemeClr>
                </a:solidFill>
                <a:latin typeface="Soberana Sans Black"/>
                <a:cs typeface="Arial"/>
              </a:rPr>
              <a:t>Servicio de Protección Federal</a:t>
            </a:r>
            <a:r>
              <a:rPr lang="es-MX" sz="1400" dirty="0">
                <a:ln>
                  <a:solidFill>
                    <a:schemeClr val="tx1"/>
                  </a:solidFill>
                </a:ln>
                <a:solidFill>
                  <a:schemeClr val="tx1">
                    <a:lumMod val="85000"/>
                    <a:lumOff val="15000"/>
                  </a:schemeClr>
                </a:solidFill>
                <a:latin typeface="Soberana Sans Black"/>
                <a:cs typeface="Arial"/>
              </a:rPr>
              <a:t> </a:t>
            </a:r>
            <a:r>
              <a:rPr lang="es-MX" sz="1400" b="1" dirty="0">
                <a:solidFill>
                  <a:schemeClr val="tx1">
                    <a:lumMod val="85000"/>
                    <a:lumOff val="15000"/>
                  </a:schemeClr>
                </a:solidFill>
                <a:latin typeface="Soberana Sans Black"/>
                <a:cs typeface="Arial"/>
              </a:rPr>
              <a:t>podrá diseñar e implementar sistemas de seguridad en materia de Análisis de Riesgo, Capacitación y Certificación de personas, </a:t>
            </a:r>
            <a:r>
              <a:rPr lang="es-MX" sz="1400" b="1" dirty="0">
                <a:solidFill>
                  <a:schemeClr val="tx1">
                    <a:lumMod val="85000"/>
                    <a:lumOff val="15000"/>
                  </a:schemeClr>
                </a:solidFill>
                <a:latin typeface="+mn-lt"/>
                <a:cs typeface="+mn-cs"/>
              </a:rPr>
              <a:t> </a:t>
            </a:r>
            <a:r>
              <a:rPr lang="es-MX" sz="1400" b="1" dirty="0">
                <a:solidFill>
                  <a:schemeClr val="tx1">
                    <a:lumMod val="85000"/>
                    <a:lumOff val="15000"/>
                  </a:schemeClr>
                </a:solidFill>
                <a:latin typeface="Soberana Sans Black"/>
                <a:cs typeface="Arial"/>
              </a:rPr>
              <a:t>Asesoría y Consultoría en selección de personal, así como en la Administración de Tecnología para la seguridad.</a:t>
            </a:r>
          </a:p>
          <a:p>
            <a:pPr algn="just" fontAlgn="auto">
              <a:spcBef>
                <a:spcPts val="0"/>
              </a:spcBef>
              <a:spcAft>
                <a:spcPts val="0"/>
              </a:spcAft>
              <a:defRPr/>
            </a:pPr>
            <a:endParaRPr lang="es-MX" sz="1400" b="1" dirty="0">
              <a:solidFill>
                <a:schemeClr val="tx1">
                  <a:lumMod val="85000"/>
                  <a:lumOff val="15000"/>
                </a:schemeClr>
              </a:solidFill>
              <a:latin typeface="Soberana Sans Black"/>
              <a:cs typeface="Arial"/>
            </a:endParaRPr>
          </a:p>
          <a:p>
            <a:pPr algn="just" fontAlgn="auto">
              <a:spcBef>
                <a:spcPts val="0"/>
              </a:spcBef>
              <a:spcAft>
                <a:spcPts val="0"/>
              </a:spcAft>
              <a:defRPr/>
            </a:pPr>
            <a:endParaRPr lang="es-MX" sz="1400" dirty="0">
              <a:solidFill>
                <a:schemeClr val="tx1">
                  <a:lumMod val="85000"/>
                  <a:lumOff val="15000"/>
                </a:schemeClr>
              </a:solidFill>
              <a:latin typeface="Soberana Sans Black"/>
              <a:cs typeface="Arial"/>
            </a:endParaRPr>
          </a:p>
        </p:txBody>
      </p:sp>
      <p:sp>
        <p:nvSpPr>
          <p:cNvPr id="2" name="1 Rectángulo"/>
          <p:cNvSpPr/>
          <p:nvPr/>
        </p:nvSpPr>
        <p:spPr>
          <a:xfrm>
            <a:off x="393836" y="3435846"/>
            <a:ext cx="4178170" cy="1600438"/>
          </a:xfrm>
          <a:prstGeom prst="rect">
            <a:avLst/>
          </a:prstGeom>
        </p:spPr>
        <p:txBody>
          <a:bodyPr wrap="square">
            <a:spAutoFit/>
          </a:bodyPr>
          <a:lstStyle/>
          <a:p>
            <a:pPr algn="just" fontAlgn="auto">
              <a:spcBef>
                <a:spcPts val="0"/>
              </a:spcBef>
              <a:spcAft>
                <a:spcPts val="0"/>
              </a:spcAft>
              <a:defRPr/>
            </a:pPr>
            <a:r>
              <a:rPr lang="es-MX" sz="1400" b="1" dirty="0">
                <a:solidFill>
                  <a:schemeClr val="tx1">
                    <a:lumMod val="85000"/>
                    <a:lumOff val="15000"/>
                  </a:schemeClr>
                </a:solidFill>
                <a:latin typeface="Soberana Sans Black"/>
                <a:cs typeface="Arial"/>
              </a:rPr>
              <a:t>El </a:t>
            </a:r>
            <a:r>
              <a:rPr lang="es-MX" sz="1400" dirty="0">
                <a:ln w="10541" cmpd="sng">
                  <a:solidFill>
                    <a:schemeClr val="tx1"/>
                  </a:solidFill>
                  <a:prstDash val="solid"/>
                </a:ln>
                <a:solidFill>
                  <a:schemeClr val="tx1">
                    <a:lumMod val="85000"/>
                    <a:lumOff val="15000"/>
                  </a:schemeClr>
                </a:solidFill>
                <a:latin typeface="Soberana Sans Black"/>
                <a:cs typeface="Arial"/>
              </a:rPr>
              <a:t>Servicio de Protección Federal</a:t>
            </a:r>
            <a:r>
              <a:rPr lang="es-MX" sz="1400" b="1" dirty="0">
                <a:solidFill>
                  <a:schemeClr val="tx1">
                    <a:lumMod val="85000"/>
                    <a:lumOff val="15000"/>
                  </a:schemeClr>
                </a:solidFill>
                <a:latin typeface="Soberana Sans Black"/>
                <a:cs typeface="Arial"/>
              </a:rPr>
              <a:t>, como una institución de seguridad pública, tiene como función inherente a sus actividades, salvaguardar la integridad y derechos de las personas, prevenir la comisión de delitos y preservar las libertades, el orden y la paz públicos, en el ámbito de su competencia.</a:t>
            </a:r>
          </a:p>
        </p:txBody>
      </p:sp>
      <p:sp>
        <p:nvSpPr>
          <p:cNvPr id="10" name="9 Rectángulo"/>
          <p:cNvSpPr/>
          <p:nvPr/>
        </p:nvSpPr>
        <p:spPr>
          <a:xfrm>
            <a:off x="11" y="1134130"/>
            <a:ext cx="9143991" cy="461665"/>
          </a:xfrm>
          <a:prstGeom prst="rect">
            <a:avLst/>
          </a:prstGeom>
        </p:spPr>
        <p:txBody>
          <a:bodyPr wrap="square">
            <a:spAutoFit/>
            <a:scene3d>
              <a:camera prst="orthographicFront"/>
              <a:lightRig rig="threePt" dir="t"/>
            </a:scene3d>
            <a:sp3d extrusionH="57150">
              <a:bevelT w="38100" h="38100" prst="relaxedInset"/>
            </a:sp3d>
          </a:bodyPr>
          <a:lstStyle/>
          <a:p>
            <a:pPr algn="ctr" fontAlgn="auto">
              <a:spcBef>
                <a:spcPts val="0"/>
              </a:spcBef>
              <a:spcAft>
                <a:spcPts val="0"/>
              </a:spcAft>
              <a:tabLst>
                <a:tab pos="85725" algn="l"/>
              </a:tabLst>
              <a:defRPr/>
            </a:pPr>
            <a:r>
              <a:rPr lang="es-MX" sz="24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¿Qué es el Servicio de Protección Federal?</a:t>
            </a:r>
          </a:p>
        </p:txBody>
      </p:sp>
      <p:pic>
        <p:nvPicPr>
          <p:cNvPr id="11" name="10 Imagen" descr="Logo Autorizado SPF"/>
          <p:cNvPicPr/>
          <p:nvPr/>
        </p:nvPicPr>
        <p:blipFill rotWithShape="1">
          <a:blip r:embed="rId3" cstate="print">
            <a:extLst>
              <a:ext uri="{BEBA8EAE-BF5A-486C-A8C5-ECC9F3942E4B}">
                <a14:imgProps xmlns:a14="http://schemas.microsoft.com/office/drawing/2010/main">
                  <a14:imgLayer r:embed="rId4">
                    <a14:imgEffect>
                      <a14:sharpenSoften amount="1000"/>
                    </a14:imgEffect>
                    <a14:imgEffect>
                      <a14:brightnessContrast bright="-4000" contrast="-20000"/>
                    </a14:imgEffect>
                  </a14:imgLayer>
                </a14:imgProps>
              </a:ext>
              <a:ext uri="{28A0092B-C50C-407E-A947-70E740481C1C}">
                <a14:useLocalDpi xmlns:a14="http://schemas.microsoft.com/office/drawing/2010/main" val="0"/>
              </a:ext>
            </a:extLst>
          </a:blip>
          <a:srcRect/>
          <a:stretch/>
        </p:blipFill>
        <p:spPr bwMode="auto">
          <a:xfrm>
            <a:off x="-7794" y="0"/>
            <a:ext cx="9144000" cy="987574"/>
          </a:xfrm>
          <a:prstGeom prst="rect">
            <a:avLst/>
          </a:prstGeom>
          <a:blipFill>
            <a:blip r:embed="rId5"/>
            <a:stretch>
              <a:fillRect/>
            </a:stretch>
          </a:blipFill>
          <a:ln>
            <a:noFill/>
          </a:ln>
        </p:spPr>
      </p:pic>
      <p:pic>
        <p:nvPicPr>
          <p:cNvPr id="2050" name="Picture 2" descr="D:\17,08,16 Comunicación\OfcialeOFICIALES PERFECTA JPG.jpg"/>
          <p:cNvPicPr>
            <a:picLocks noChangeAspect="1" noChangeArrowheads="1"/>
          </p:cNvPicPr>
          <p:nvPr/>
        </p:nvPicPr>
        <p:blipFill>
          <a:blip r:embed="rId6" cstate="print">
            <a:extLst>
              <a:ext uri="{BEBA8EAE-BF5A-486C-A8C5-ECC9F3942E4B}">
                <a14:imgProps xmlns:a14="http://schemas.microsoft.com/office/drawing/2010/main">
                  <a14:imgLayer r:embed="rId7">
                    <a14:imgEffect>
                      <a14:backgroundRemoval t="7147" b="89997" l="9990" r="89996"/>
                    </a14:imgEffect>
                  </a14:imgLayer>
                </a14:imgProps>
              </a:ext>
              <a:ext uri="{28A0092B-C50C-407E-A947-70E740481C1C}">
                <a14:useLocalDpi xmlns:a14="http://schemas.microsoft.com/office/drawing/2010/main" val="0"/>
              </a:ext>
            </a:extLst>
          </a:blip>
          <a:srcRect/>
          <a:stretch>
            <a:fillRect/>
          </a:stretch>
        </p:blipFill>
        <p:spPr bwMode="auto">
          <a:xfrm>
            <a:off x="5508104" y="1404880"/>
            <a:ext cx="2808312" cy="356473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3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35000">
              <a:srgbClr val="314B59"/>
            </a:gs>
            <a:gs pos="48327">
              <a:srgbClr val="39515E"/>
            </a:gs>
            <a:gs pos="7000">
              <a:srgbClr val="39515E"/>
            </a:gs>
            <a:gs pos="20000">
              <a:srgbClr val="425864"/>
            </a:gs>
            <a:gs pos="43000">
              <a:schemeClr val="bg2">
                <a:tint val="83000"/>
                <a:shade val="97000"/>
                <a:satMod val="230000"/>
              </a:schemeClr>
            </a:gs>
            <a:gs pos="82500">
              <a:srgbClr val="39515E">
                <a:lumMod val="68000"/>
              </a:srgbClr>
            </a:gs>
            <a:gs pos="99000">
              <a:srgbClr val="39515E"/>
            </a:gs>
            <a:gs pos="85000">
              <a:srgbClr val="39515E"/>
            </a:gs>
            <a:gs pos="44000">
              <a:srgbClr val="39515E"/>
            </a:gs>
            <a:gs pos="22000">
              <a:schemeClr val="bg2">
                <a:shade val="35000"/>
                <a:satMod val="250000"/>
              </a:schemeClr>
            </a:gs>
          </a:gsLst>
          <a:path path="circle">
            <a:fillToRect l="15000" t="50000" r="85000" b="60000"/>
          </a:path>
          <a:tileRect/>
        </a:gradFill>
        <a:effectLst/>
      </p:bgPr>
    </p:bg>
    <p:spTree>
      <p:nvGrpSpPr>
        <p:cNvPr id="1" name=""/>
        <p:cNvGrpSpPr/>
        <p:nvPr/>
      </p:nvGrpSpPr>
      <p:grpSpPr>
        <a:xfrm>
          <a:off x="0" y="0"/>
          <a:ext cx="0" cy="0"/>
          <a:chOff x="0" y="0"/>
          <a:chExt cx="0" cy="0"/>
        </a:xfrm>
      </p:grpSpPr>
      <p:pic>
        <p:nvPicPr>
          <p:cNvPr id="10"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444764" y="1851670"/>
            <a:ext cx="2425062" cy="2327275"/>
          </a:xfrm>
          <a:prstGeom prst="rect">
            <a:avLst/>
          </a:prstGeom>
          <a:ln>
            <a:noFill/>
          </a:ln>
          <a:effectLst>
            <a:outerShdw blurRad="292100" dist="139700" dir="2700000" algn="tl" rotWithShape="0">
              <a:srgbClr val="333333">
                <a:alpha val="65000"/>
              </a:srgbClr>
            </a:outerShdw>
          </a:effectLst>
          <a:extLst/>
        </p:spPr>
      </p:pic>
      <p:sp>
        <p:nvSpPr>
          <p:cNvPr id="15" name="14 Rectángulo"/>
          <p:cNvSpPr/>
          <p:nvPr/>
        </p:nvSpPr>
        <p:spPr>
          <a:xfrm>
            <a:off x="219072" y="1162033"/>
            <a:ext cx="2952328" cy="235640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spcFirstLastPara="0" vert="horz" wrap="square" lIns="113792" tIns="20320" rIns="20320" bIns="20320" numCol="1" spcCol="1270" anchor="ctr" anchorCtr="0">
            <a:noAutofit/>
            <a:scene3d>
              <a:camera prst="orthographicFront"/>
              <a:lightRig rig="twoPt" dir="t"/>
            </a:scene3d>
          </a:bodyPr>
          <a:lstStyle/>
          <a:p>
            <a:pPr lvl="0" algn="ctr" defTabSz="711200" fontAlgn="auto">
              <a:lnSpc>
                <a:spcPct val="90000"/>
              </a:lnSpc>
              <a:spcBef>
                <a:spcPts val="0"/>
              </a:spcBef>
              <a:spcAft>
                <a:spcPts val="0"/>
              </a:spcAft>
              <a:tabLst>
                <a:tab pos="85725" algn="l"/>
              </a:tabLst>
              <a:defRPr/>
            </a:pPr>
            <a:r>
              <a:rPr lang="es-MX" sz="24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Misión</a:t>
            </a:r>
          </a:p>
          <a:p>
            <a:pPr lvl="0" algn="just" defTabSz="711200">
              <a:lnSpc>
                <a:spcPct val="90000"/>
              </a:lnSpc>
              <a:spcBef>
                <a:spcPct val="0"/>
              </a:spcBef>
              <a:spcAft>
                <a:spcPct val="35000"/>
              </a:spcAft>
            </a:pPr>
            <a:r>
              <a:rPr lang="es-MX" sz="1400" b="1" kern="1200" dirty="0" smtClean="0">
                <a:solidFill>
                  <a:schemeClr val="tx1">
                    <a:lumMod val="85000"/>
                    <a:lumOff val="15000"/>
                  </a:schemeClr>
                </a:solidFill>
                <a:latin typeface="Arial Black" panose="020B0A04020102020204" pitchFamily="34" charset="0"/>
              </a:rPr>
              <a:t>Asegurar la protección, custodia, vigilancia y seguridad de personas, bienes, valores e inmuebles federales, instalaciones estratégicas y empresas.</a:t>
            </a:r>
            <a:endParaRPr lang="es-MX" b="1" kern="1200" dirty="0">
              <a:solidFill>
                <a:schemeClr val="tx1">
                  <a:lumMod val="85000"/>
                  <a:lumOff val="15000"/>
                </a:schemeClr>
              </a:solidFill>
              <a:latin typeface="Arial Black" panose="020B0A04020102020204" pitchFamily="34" charset="0"/>
            </a:endParaRPr>
          </a:p>
        </p:txBody>
      </p:sp>
      <p:sp>
        <p:nvSpPr>
          <p:cNvPr id="13" name="12 Rectángulo"/>
          <p:cNvSpPr/>
          <p:nvPr/>
        </p:nvSpPr>
        <p:spPr>
          <a:xfrm>
            <a:off x="5962053" y="2942018"/>
            <a:ext cx="2880322" cy="1914133"/>
          </a:xfrm>
          <a:prstGeom prst="rect">
            <a:avLst/>
          </a:prstGeom>
          <a:noFill/>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13792" tIns="20320" rIns="20320" bIns="20320" numCol="1" spcCol="1270" anchor="ctr" anchorCtr="0">
            <a:noAutofit/>
          </a:bodyPr>
          <a:lstStyle/>
          <a:p>
            <a:pPr algn="ctr" defTabSz="711200" fontAlgn="auto">
              <a:lnSpc>
                <a:spcPct val="90000"/>
              </a:lnSpc>
              <a:spcBef>
                <a:spcPts val="0"/>
              </a:spcBef>
              <a:spcAft>
                <a:spcPts val="0"/>
              </a:spcAft>
              <a:tabLst>
                <a:tab pos="85725" algn="l"/>
              </a:tabLst>
              <a:defRPr/>
            </a:pPr>
            <a:r>
              <a:rPr lang="es-MX" sz="24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Visión</a:t>
            </a:r>
          </a:p>
          <a:p>
            <a:pPr lvl="0" algn="just" defTabSz="711200">
              <a:lnSpc>
                <a:spcPct val="90000"/>
              </a:lnSpc>
              <a:spcBef>
                <a:spcPct val="0"/>
              </a:spcBef>
              <a:spcAft>
                <a:spcPct val="35000"/>
              </a:spcAft>
            </a:pPr>
            <a:r>
              <a:rPr lang="es-MX" sz="1400" kern="1200" dirty="0" smtClean="0">
                <a:solidFill>
                  <a:schemeClr val="tx1">
                    <a:lumMod val="85000"/>
                    <a:lumOff val="15000"/>
                  </a:schemeClr>
                </a:solidFill>
                <a:latin typeface="Arial Black" panose="020B0A04020102020204" pitchFamily="34" charset="0"/>
              </a:rPr>
              <a:t>Ser el referente en el diseño  e instrumentación de los sistemas de seguridad física en inmuebles gubernamentales, instalaciones estratégicas, empresas y protección a personas.</a:t>
            </a:r>
            <a:endParaRPr lang="es-MX" sz="1400" kern="1200" dirty="0">
              <a:solidFill>
                <a:schemeClr val="tx1">
                  <a:lumMod val="85000"/>
                  <a:lumOff val="15000"/>
                </a:schemeClr>
              </a:solidFill>
              <a:latin typeface="Arial Black" panose="020B0A04020102020204" pitchFamily="34" charset="0"/>
            </a:endParaRPr>
          </a:p>
        </p:txBody>
      </p:sp>
      <p:pic>
        <p:nvPicPr>
          <p:cNvPr id="17" name="16 Imagen" descr="Logo Autorizado SPF"/>
          <p:cNvPicPr/>
          <p:nvPr/>
        </p:nvPicPr>
        <p:blipFill rotWithShape="1">
          <a:blip r:embed="rId3" cstate="print">
            <a:extLst>
              <a:ext uri="{BEBA8EAE-BF5A-486C-A8C5-ECC9F3942E4B}">
                <a14:imgProps xmlns:a14="http://schemas.microsoft.com/office/drawing/2010/main">
                  <a14:imgLayer r:embed="rId4">
                    <a14:imgEffect>
                      <a14:sharpenSoften amount="1000"/>
                    </a14:imgEffect>
                    <a14:imgEffect>
                      <a14:brightnessContrast bright="-4000" contrast="-20000"/>
                    </a14:imgEffect>
                  </a14:imgLayer>
                </a14:imgProps>
              </a:ext>
              <a:ext uri="{28A0092B-C50C-407E-A947-70E740481C1C}">
                <a14:useLocalDpi xmlns:a14="http://schemas.microsoft.com/office/drawing/2010/main" val="0"/>
              </a:ext>
            </a:extLst>
          </a:blip>
          <a:srcRect/>
          <a:stretch/>
        </p:blipFill>
        <p:spPr bwMode="auto">
          <a:xfrm>
            <a:off x="-7794" y="0"/>
            <a:ext cx="9144000" cy="987574"/>
          </a:xfrm>
          <a:prstGeom prst="rect">
            <a:avLst/>
          </a:prstGeom>
          <a:blipFill>
            <a:blip r:embed="rId5"/>
            <a:stretch>
              <a:fillRect/>
            </a:stretch>
          </a:blipFill>
          <a:ln>
            <a:noFill/>
          </a:ln>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30000">
              <a:srgbClr val="39515E"/>
            </a:gs>
            <a:gs pos="0">
              <a:srgbClr val="425864">
                <a:lumMod val="63000"/>
                <a:alpha val="50000"/>
              </a:srgbClr>
            </a:gs>
            <a:gs pos="0">
              <a:srgbClr val="6E7B84"/>
            </a:gs>
            <a:gs pos="0">
              <a:schemeClr val="bg2">
                <a:tint val="83000"/>
                <a:shade val="97000"/>
                <a:satMod val="230000"/>
              </a:schemeClr>
            </a:gs>
            <a:gs pos="0">
              <a:schemeClr val="bg2">
                <a:tint val="83000"/>
                <a:shade val="97000"/>
                <a:satMod val="230000"/>
              </a:schemeClr>
            </a:gs>
            <a:gs pos="100000">
              <a:schemeClr val="bg2">
                <a:shade val="35000"/>
                <a:satMod val="25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8" name="7 Rectángulo"/>
          <p:cNvSpPr/>
          <p:nvPr/>
        </p:nvSpPr>
        <p:spPr>
          <a:xfrm>
            <a:off x="5764751" y="2191086"/>
            <a:ext cx="2952328" cy="2361865"/>
          </a:xfrm>
          <a:prstGeom prst="rect">
            <a:avLst/>
          </a:prstGeom>
          <a:scene3d>
            <a:camera prst="orthographicFront"/>
            <a:lightRig rig="flat" dir="t"/>
          </a:scene3d>
          <a:sp3d/>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0320" tIns="20320" rIns="20320" bIns="20320" numCol="1" spcCol="1270" anchor="t" anchorCtr="0">
            <a:noAutofit/>
          </a:bodyPr>
          <a:lstStyle/>
          <a:p>
            <a:pPr lvl="0" algn="ctr" defTabSz="711200">
              <a:lnSpc>
                <a:spcPct val="90000"/>
              </a:lnSpc>
              <a:spcBef>
                <a:spcPct val="0"/>
              </a:spcBef>
              <a:spcAft>
                <a:spcPct val="35000"/>
              </a:spcAft>
            </a:pPr>
            <a:endParaRPr lang="es-MX" sz="1400" b="1" kern="1200" dirty="0">
              <a:solidFill>
                <a:schemeClr val="tx1">
                  <a:lumMod val="85000"/>
                  <a:lumOff val="15000"/>
                </a:schemeClr>
              </a:solidFill>
              <a:effectLst>
                <a:outerShdw blurRad="38100" dist="38100" dir="2700000" algn="tl">
                  <a:srgbClr val="000000">
                    <a:alpha val="43137"/>
                  </a:srgbClr>
                </a:outerShdw>
              </a:effectLst>
              <a:latin typeface="Arial" pitchFamily="34" charset="0"/>
              <a:cs typeface="Arial" pitchFamily="34" charset="0"/>
            </a:endParaRPr>
          </a:p>
          <a:p>
            <a:pPr marL="742950" lvl="2" indent="-285750" algn="r" defTabSz="622300">
              <a:lnSpc>
                <a:spcPct val="200000"/>
              </a:lnSpc>
              <a:spcAft>
                <a:spcPct val="15000"/>
              </a:spcAft>
              <a:buFont typeface="Wingdings" panose="05000000000000000000" pitchFamily="2" charset="2"/>
              <a:buChar char="§"/>
            </a:pPr>
            <a:r>
              <a:rPr lang="es-MX" sz="1400" b="1" kern="1200" dirty="0" smtClean="0">
                <a:solidFill>
                  <a:schemeClr val="tx1">
                    <a:lumMod val="85000"/>
                    <a:lumOff val="15000"/>
                  </a:schemeClr>
                </a:solidFill>
                <a:effectLst/>
                <a:latin typeface="Arial" pitchFamily="34" charset="0"/>
                <a:cs typeface="Arial" pitchFamily="34" charset="0"/>
              </a:rPr>
              <a:t>Análisis de Riesgos</a:t>
            </a:r>
            <a:endParaRPr lang="es-MX" sz="1400" b="1" kern="1200" dirty="0">
              <a:solidFill>
                <a:schemeClr val="tx1">
                  <a:lumMod val="85000"/>
                  <a:lumOff val="15000"/>
                </a:schemeClr>
              </a:solidFill>
              <a:effectLst/>
              <a:latin typeface="Arial" pitchFamily="34" charset="0"/>
              <a:cs typeface="Arial" pitchFamily="34" charset="0"/>
            </a:endParaRPr>
          </a:p>
          <a:p>
            <a:pPr marL="285750" lvl="1" indent="-285750" algn="r" defTabSz="622300">
              <a:lnSpc>
                <a:spcPct val="200000"/>
              </a:lnSpc>
              <a:spcBef>
                <a:spcPct val="0"/>
              </a:spcBef>
              <a:spcAft>
                <a:spcPct val="15000"/>
              </a:spcAft>
              <a:buFont typeface="Wingdings" panose="05000000000000000000" pitchFamily="2" charset="2"/>
              <a:buChar char="§"/>
            </a:pPr>
            <a:r>
              <a:rPr lang="es-MX" sz="1400" b="1" kern="1200" dirty="0" smtClean="0">
                <a:solidFill>
                  <a:schemeClr val="tx1">
                    <a:lumMod val="85000"/>
                    <a:lumOff val="15000"/>
                  </a:schemeClr>
                </a:solidFill>
                <a:effectLst/>
                <a:latin typeface="Arial" pitchFamily="34" charset="0"/>
                <a:cs typeface="Arial" pitchFamily="34" charset="0"/>
              </a:rPr>
              <a:t>Capacitación y  Certificación</a:t>
            </a:r>
            <a:endParaRPr lang="es-MX" sz="1400" b="1" kern="1200" dirty="0">
              <a:solidFill>
                <a:schemeClr val="tx1">
                  <a:lumMod val="85000"/>
                  <a:lumOff val="15000"/>
                </a:schemeClr>
              </a:solidFill>
              <a:effectLst/>
              <a:latin typeface="Arial" pitchFamily="34" charset="0"/>
              <a:cs typeface="Arial" pitchFamily="34" charset="0"/>
            </a:endParaRPr>
          </a:p>
          <a:p>
            <a:pPr marL="742950" lvl="2" indent="-285750" algn="r" defTabSz="622300">
              <a:lnSpc>
                <a:spcPct val="200000"/>
              </a:lnSpc>
              <a:spcAft>
                <a:spcPct val="15000"/>
              </a:spcAft>
              <a:buFont typeface="Wingdings" panose="05000000000000000000" pitchFamily="2" charset="2"/>
              <a:buChar char="§"/>
            </a:pPr>
            <a:r>
              <a:rPr lang="es-MX" sz="1400" b="1" kern="1200" dirty="0" smtClean="0">
                <a:solidFill>
                  <a:schemeClr val="tx1">
                    <a:lumMod val="85000"/>
                    <a:lumOff val="15000"/>
                  </a:schemeClr>
                </a:solidFill>
                <a:effectLst/>
                <a:latin typeface="Arial" pitchFamily="34" charset="0"/>
                <a:cs typeface="Arial" pitchFamily="34" charset="0"/>
              </a:rPr>
              <a:t>Asesoría y Consultoría</a:t>
            </a:r>
            <a:endParaRPr lang="es-MX" sz="1400" b="1" kern="1200" dirty="0">
              <a:solidFill>
                <a:schemeClr val="tx1">
                  <a:lumMod val="85000"/>
                  <a:lumOff val="15000"/>
                </a:schemeClr>
              </a:solidFill>
              <a:effectLst/>
              <a:latin typeface="Arial" pitchFamily="34" charset="0"/>
              <a:cs typeface="Arial" pitchFamily="34" charset="0"/>
            </a:endParaRPr>
          </a:p>
          <a:p>
            <a:pPr marL="285750" lvl="1" indent="-285750" algn="r" defTabSz="622300">
              <a:lnSpc>
                <a:spcPct val="200000"/>
              </a:lnSpc>
              <a:spcBef>
                <a:spcPct val="0"/>
              </a:spcBef>
              <a:spcAft>
                <a:spcPct val="15000"/>
              </a:spcAft>
              <a:buFont typeface="Wingdings" panose="05000000000000000000" pitchFamily="2" charset="2"/>
              <a:buChar char="§"/>
            </a:pPr>
            <a:r>
              <a:rPr lang="es-MX" sz="1400" b="1" kern="1200" dirty="0" smtClean="0">
                <a:solidFill>
                  <a:schemeClr val="tx1">
                    <a:lumMod val="85000"/>
                    <a:lumOff val="15000"/>
                  </a:schemeClr>
                </a:solidFill>
                <a:effectLst/>
                <a:latin typeface="Arial" pitchFamily="34" charset="0"/>
                <a:cs typeface="Arial" pitchFamily="34" charset="0"/>
              </a:rPr>
              <a:t>Administración de Tecnología</a:t>
            </a:r>
            <a:endParaRPr lang="es-MX" sz="1400" b="1" kern="1200" dirty="0">
              <a:solidFill>
                <a:schemeClr val="tx1">
                  <a:lumMod val="85000"/>
                  <a:lumOff val="15000"/>
                </a:schemeClr>
              </a:solidFill>
              <a:effectLst/>
              <a:latin typeface="Arial" pitchFamily="34" charset="0"/>
              <a:cs typeface="Arial" pitchFamily="34" charset="0"/>
            </a:endParaRPr>
          </a:p>
        </p:txBody>
      </p:sp>
      <p:sp>
        <p:nvSpPr>
          <p:cNvPr id="2" name="1 Rectángulo"/>
          <p:cNvSpPr/>
          <p:nvPr/>
        </p:nvSpPr>
        <p:spPr>
          <a:xfrm>
            <a:off x="5076056" y="1402838"/>
            <a:ext cx="3886200" cy="1089529"/>
          </a:xfrm>
          <a:prstGeom prst="rect">
            <a:avLst/>
          </a:prstGeom>
        </p:spPr>
        <p:txBody>
          <a:bodyPr wrap="square">
            <a:spAutoFit/>
          </a:bodyPr>
          <a:lstStyle/>
          <a:p>
            <a:pPr lvl="0" algn="r" defTabSz="711200" fontAlgn="auto">
              <a:lnSpc>
                <a:spcPct val="90000"/>
              </a:lnSpc>
              <a:spcBef>
                <a:spcPts val="0"/>
              </a:spcBef>
              <a:spcAft>
                <a:spcPts val="0"/>
              </a:spcAft>
              <a:tabLst>
                <a:tab pos="85725" algn="l"/>
              </a:tabLst>
              <a:defRPr/>
            </a:pPr>
            <a:r>
              <a:rPr lang="es-MX" sz="24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Sistemas de Seguridad en materia de:</a:t>
            </a:r>
          </a:p>
        </p:txBody>
      </p:sp>
      <p:sp>
        <p:nvSpPr>
          <p:cNvPr id="4" name="3 Rectángulo"/>
          <p:cNvSpPr/>
          <p:nvPr/>
        </p:nvSpPr>
        <p:spPr>
          <a:xfrm>
            <a:off x="173498" y="1932068"/>
            <a:ext cx="4572000" cy="2548390"/>
          </a:xfrm>
          <a:prstGeom prst="rect">
            <a:avLst/>
          </a:prstGeom>
        </p:spPr>
        <p:txBody>
          <a:bodyPr>
            <a:spAutoFit/>
          </a:bodyPr>
          <a:lstStyle/>
          <a:p>
            <a:pPr marL="285750" lvl="1" indent="-285750" defTabSz="622300">
              <a:lnSpc>
                <a:spcPct val="150000"/>
              </a:lnSpc>
              <a:spcAft>
                <a:spcPct val="15000"/>
              </a:spcAft>
              <a:buFont typeface="Wingdings" panose="05000000000000000000" pitchFamily="2" charset="2"/>
              <a:buChar char="§"/>
            </a:pPr>
            <a:r>
              <a:rPr lang="es-MX" sz="1400" b="1" dirty="0">
                <a:solidFill>
                  <a:schemeClr val="tx1">
                    <a:lumMod val="85000"/>
                    <a:lumOff val="15000"/>
                  </a:schemeClr>
                </a:solidFill>
                <a:latin typeface="Arial" pitchFamily="34" charset="0"/>
              </a:rPr>
              <a:t>Protección</a:t>
            </a:r>
          </a:p>
          <a:p>
            <a:pPr marL="285750" lvl="1" indent="-285750" defTabSz="622300">
              <a:lnSpc>
                <a:spcPct val="150000"/>
              </a:lnSpc>
              <a:spcAft>
                <a:spcPct val="15000"/>
              </a:spcAft>
              <a:buFont typeface="Wingdings" panose="05000000000000000000" pitchFamily="2" charset="2"/>
              <a:buChar char="§"/>
            </a:pPr>
            <a:r>
              <a:rPr lang="es-MX" sz="1400" b="1" dirty="0">
                <a:solidFill>
                  <a:schemeClr val="tx1">
                    <a:lumMod val="85000"/>
                    <a:lumOff val="15000"/>
                  </a:schemeClr>
                </a:solidFill>
                <a:latin typeface="Arial" pitchFamily="34" charset="0"/>
              </a:rPr>
              <a:t>Custodia</a:t>
            </a:r>
          </a:p>
          <a:p>
            <a:pPr marL="285750" lvl="1" indent="-285750" defTabSz="622300">
              <a:lnSpc>
                <a:spcPct val="150000"/>
              </a:lnSpc>
              <a:spcAft>
                <a:spcPct val="15000"/>
              </a:spcAft>
              <a:buFont typeface="Wingdings" panose="05000000000000000000" pitchFamily="2" charset="2"/>
              <a:buChar char="§"/>
            </a:pPr>
            <a:r>
              <a:rPr lang="es-MX" sz="1400" b="1" dirty="0">
                <a:solidFill>
                  <a:schemeClr val="tx1">
                    <a:lumMod val="85000"/>
                    <a:lumOff val="15000"/>
                  </a:schemeClr>
                </a:solidFill>
                <a:latin typeface="Arial" pitchFamily="34" charset="0"/>
              </a:rPr>
              <a:t>Vigilancia</a:t>
            </a:r>
          </a:p>
          <a:p>
            <a:pPr marL="285750" lvl="1" indent="-285750" defTabSz="622300">
              <a:lnSpc>
                <a:spcPct val="150000"/>
              </a:lnSpc>
              <a:spcAft>
                <a:spcPct val="15000"/>
              </a:spcAft>
              <a:buFont typeface="Wingdings" panose="05000000000000000000" pitchFamily="2" charset="2"/>
              <a:buChar char="§"/>
            </a:pPr>
            <a:r>
              <a:rPr lang="es-MX" sz="1400" b="1" dirty="0">
                <a:solidFill>
                  <a:schemeClr val="tx1">
                    <a:lumMod val="85000"/>
                    <a:lumOff val="15000"/>
                  </a:schemeClr>
                </a:solidFill>
                <a:latin typeface="Arial" pitchFamily="34" charset="0"/>
              </a:rPr>
              <a:t>Seguridad de Personas</a:t>
            </a:r>
          </a:p>
          <a:p>
            <a:pPr marL="285750" lvl="1" indent="-285750" defTabSz="622300">
              <a:lnSpc>
                <a:spcPct val="150000"/>
              </a:lnSpc>
              <a:spcAft>
                <a:spcPct val="15000"/>
              </a:spcAft>
              <a:buFont typeface="Wingdings" panose="05000000000000000000" pitchFamily="2" charset="2"/>
              <a:buChar char="§"/>
            </a:pPr>
            <a:r>
              <a:rPr lang="es-MX" sz="1400" b="1" dirty="0">
                <a:solidFill>
                  <a:schemeClr val="tx1">
                    <a:lumMod val="85000"/>
                    <a:lumOff val="15000"/>
                  </a:schemeClr>
                </a:solidFill>
                <a:latin typeface="Arial" pitchFamily="34" charset="0"/>
              </a:rPr>
              <a:t>Seguridad de Bienes</a:t>
            </a:r>
          </a:p>
          <a:p>
            <a:pPr marL="285750" lvl="1" indent="-285750" defTabSz="622300">
              <a:lnSpc>
                <a:spcPct val="150000"/>
              </a:lnSpc>
              <a:spcAft>
                <a:spcPct val="15000"/>
              </a:spcAft>
              <a:buFont typeface="Wingdings" panose="05000000000000000000" pitchFamily="2" charset="2"/>
              <a:buChar char="§"/>
            </a:pPr>
            <a:r>
              <a:rPr lang="es-MX" sz="1400" b="1" dirty="0">
                <a:solidFill>
                  <a:schemeClr val="tx1">
                    <a:lumMod val="85000"/>
                    <a:lumOff val="15000"/>
                  </a:schemeClr>
                </a:solidFill>
                <a:latin typeface="Arial" pitchFamily="34" charset="0"/>
              </a:rPr>
              <a:t>Seguridad de Instalaciones</a:t>
            </a:r>
          </a:p>
          <a:p>
            <a:pPr marL="285750" lvl="1" indent="-285750" defTabSz="622300">
              <a:lnSpc>
                <a:spcPct val="150000"/>
              </a:lnSpc>
              <a:spcAft>
                <a:spcPct val="15000"/>
              </a:spcAft>
              <a:buFont typeface="Wingdings" panose="05000000000000000000" pitchFamily="2" charset="2"/>
              <a:buChar char="§"/>
            </a:pPr>
            <a:r>
              <a:rPr lang="es-MX" sz="1400" b="1" dirty="0">
                <a:solidFill>
                  <a:schemeClr val="tx1">
                    <a:lumMod val="85000"/>
                    <a:lumOff val="15000"/>
                  </a:schemeClr>
                </a:solidFill>
                <a:latin typeface="Arial" pitchFamily="34" charset="0"/>
              </a:rPr>
              <a:t>Reguardo de Instalaciones Estratégicas</a:t>
            </a:r>
          </a:p>
        </p:txBody>
      </p:sp>
      <p:sp>
        <p:nvSpPr>
          <p:cNvPr id="18" name="17 Rectángulo"/>
          <p:cNvSpPr/>
          <p:nvPr/>
        </p:nvSpPr>
        <p:spPr>
          <a:xfrm>
            <a:off x="179514" y="1349355"/>
            <a:ext cx="4608510" cy="424732"/>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defTabSz="711200" fontAlgn="auto">
              <a:lnSpc>
                <a:spcPct val="90000"/>
              </a:lnSpc>
              <a:spcBef>
                <a:spcPts val="0"/>
              </a:spcBef>
              <a:spcAft>
                <a:spcPts val="0"/>
              </a:spcAft>
              <a:tabLst>
                <a:tab pos="85725" algn="l"/>
              </a:tabLst>
              <a:defRPr/>
            </a:pPr>
            <a:r>
              <a:rPr lang="es-MX" sz="24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¿Qué servicios presta?</a:t>
            </a:r>
          </a:p>
        </p:txBody>
      </p:sp>
      <p:pic>
        <p:nvPicPr>
          <p:cNvPr id="9" name="8 Imagen" descr="Logo Autorizado SPF"/>
          <p:cNvPicPr/>
          <p:nvPr/>
        </p:nvPicPr>
        <p:blipFill rotWithShape="1">
          <a:blip r:embed="rId2" cstate="print">
            <a:extLst>
              <a:ext uri="{BEBA8EAE-BF5A-486C-A8C5-ECC9F3942E4B}">
                <a14:imgProps xmlns:a14="http://schemas.microsoft.com/office/drawing/2010/main">
                  <a14:imgLayer r:embed="rId3">
                    <a14:imgEffect>
                      <a14:sharpenSoften amount="1000"/>
                    </a14:imgEffect>
                    <a14:imgEffect>
                      <a14:brightnessContrast bright="-4000" contrast="-20000"/>
                    </a14:imgEffect>
                  </a14:imgLayer>
                </a14:imgProps>
              </a:ext>
              <a:ext uri="{28A0092B-C50C-407E-A947-70E740481C1C}">
                <a14:useLocalDpi xmlns:a14="http://schemas.microsoft.com/office/drawing/2010/main" val="0"/>
              </a:ext>
            </a:extLst>
          </a:blip>
          <a:srcRect/>
          <a:stretch/>
        </p:blipFill>
        <p:spPr bwMode="auto">
          <a:xfrm>
            <a:off x="-7794" y="0"/>
            <a:ext cx="9144000" cy="987574"/>
          </a:xfrm>
          <a:prstGeom prst="rect">
            <a:avLst/>
          </a:prstGeom>
          <a:blipFill>
            <a:blip r:embed="rId4"/>
            <a:stretch>
              <a:fillRect/>
            </a:stretch>
          </a:blipFill>
          <a:ln>
            <a:noFill/>
          </a:ln>
        </p:spPr>
      </p:pic>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3000">
              <a:srgbClr val="314B59"/>
            </a:gs>
            <a:gs pos="0">
              <a:srgbClr val="39515E"/>
            </a:gs>
            <a:gs pos="0">
              <a:srgbClr val="425864"/>
            </a:gs>
            <a:gs pos="0">
              <a:schemeClr val="bg2">
                <a:tint val="83000"/>
                <a:shade val="97000"/>
                <a:satMod val="230000"/>
              </a:schemeClr>
            </a:gs>
            <a:gs pos="0">
              <a:srgbClr val="193848"/>
            </a:gs>
            <a:gs pos="0">
              <a:schemeClr val="bg2">
                <a:shade val="35000"/>
                <a:satMod val="250000"/>
              </a:schemeClr>
            </a:gs>
          </a:gsLst>
          <a:path path="circle">
            <a:fillToRect t="100000" r="100000"/>
          </a:path>
          <a:tileRect l="-100000" b="-100000"/>
        </a:gradFill>
        <a:effectLst/>
      </p:bgPr>
    </p:bg>
    <p:spTree>
      <p:nvGrpSpPr>
        <p:cNvPr id="1" name=""/>
        <p:cNvGrpSpPr/>
        <p:nvPr/>
      </p:nvGrpSpPr>
      <p:grpSpPr>
        <a:xfrm>
          <a:off x="0" y="0"/>
          <a:ext cx="0" cy="0"/>
          <a:chOff x="0" y="0"/>
          <a:chExt cx="0" cy="0"/>
        </a:xfrm>
      </p:grpSpPr>
      <p:sp>
        <p:nvSpPr>
          <p:cNvPr id="13" name="12 Rectángulo"/>
          <p:cNvSpPr/>
          <p:nvPr/>
        </p:nvSpPr>
        <p:spPr>
          <a:xfrm>
            <a:off x="609600" y="915566"/>
            <a:ext cx="7391400" cy="577850"/>
          </a:xfrm>
          <a:prstGeom prst="rect">
            <a:avLst/>
          </a:prstGeom>
        </p:spPr>
        <p:txBody>
          <a:bodyPr>
            <a:spAutoFit/>
          </a:bodyPr>
          <a:lstStyle/>
          <a:p>
            <a:pPr algn="ctr" fontAlgn="auto">
              <a:lnSpc>
                <a:spcPct val="150000"/>
              </a:lnSpc>
              <a:spcBef>
                <a:spcPts val="0"/>
              </a:spcBef>
              <a:spcAft>
                <a:spcPts val="0"/>
              </a:spcAft>
              <a:tabLst>
                <a:tab pos="85725" algn="l"/>
              </a:tabLst>
              <a:defRPr/>
            </a:pPr>
            <a:r>
              <a:rPr lang="es-MX" sz="24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Trámites para solicitar los servicios</a:t>
            </a:r>
          </a:p>
        </p:txBody>
      </p:sp>
      <p:sp>
        <p:nvSpPr>
          <p:cNvPr id="14" name="11 Título"/>
          <p:cNvSpPr txBox="1">
            <a:spLocks/>
          </p:cNvSpPr>
          <p:nvPr/>
        </p:nvSpPr>
        <p:spPr>
          <a:xfrm>
            <a:off x="1218499" y="1611469"/>
            <a:ext cx="6808088" cy="486054"/>
          </a:xfrm>
          <a:prstGeom prst="rect">
            <a:avLst/>
          </a:prstGeom>
        </p:spPr>
        <p:txBody>
          <a:bodyPr/>
          <a:lstStyle/>
          <a:p>
            <a:pPr algn="just" fontAlgn="auto">
              <a:lnSpc>
                <a:spcPct val="150000"/>
              </a:lnSpc>
              <a:spcAft>
                <a:spcPts val="0"/>
              </a:spcAft>
              <a:tabLst>
                <a:tab pos="85725" algn="l"/>
              </a:tabLst>
              <a:defRPr/>
            </a:pPr>
            <a:r>
              <a:rPr lang="es-ES"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PROTECCIÓN, CUSTODIA, VIGILANCIA Y SEGURIDAD DE PERSONAS, BIENES E INSTALACIONES</a:t>
            </a:r>
            <a:r>
              <a:rPr lang="es-ES" sz="16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a:t>
            </a:r>
            <a:endParaRPr lang="es-MX" sz="16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endParaRPr>
          </a:p>
        </p:txBody>
      </p:sp>
      <p:sp>
        <p:nvSpPr>
          <p:cNvPr id="17" name="11 Título"/>
          <p:cNvSpPr txBox="1">
            <a:spLocks/>
          </p:cNvSpPr>
          <p:nvPr/>
        </p:nvSpPr>
        <p:spPr>
          <a:xfrm>
            <a:off x="1227140" y="1654175"/>
            <a:ext cx="3519487" cy="323850"/>
          </a:xfrm>
          <a:prstGeom prst="rect">
            <a:avLst/>
          </a:prstGeom>
          <a:ln>
            <a:noFill/>
          </a:ln>
          <a:effectLst/>
        </p:spPr>
        <p:txBody>
          <a:bodyPr/>
          <a:lstStyle/>
          <a:p>
            <a:pPr fontAlgn="auto">
              <a:spcAft>
                <a:spcPts val="0"/>
              </a:spcAft>
              <a:defRPr/>
            </a:pPr>
            <a:endParaRPr lang="es-MX" sz="1400" b="1" dirty="0">
              <a:solidFill>
                <a:srgbClr val="747377"/>
              </a:solidFill>
              <a:effectLst>
                <a:glow rad="101600">
                  <a:schemeClr val="accent1">
                    <a:satMod val="175000"/>
                    <a:alpha val="40000"/>
                  </a:schemeClr>
                </a:glow>
              </a:effectLst>
              <a:latin typeface="Soberana Sans Black"/>
              <a:ea typeface="+mj-ea"/>
              <a:cs typeface="Arial"/>
            </a:endParaRPr>
          </a:p>
        </p:txBody>
      </p:sp>
      <p:sp>
        <p:nvSpPr>
          <p:cNvPr id="7173" name="18 CuadroTexto"/>
          <p:cNvSpPr txBox="1">
            <a:spLocks noChangeArrowheads="1"/>
          </p:cNvSpPr>
          <p:nvPr/>
        </p:nvSpPr>
        <p:spPr bwMode="auto">
          <a:xfrm>
            <a:off x="1492039" y="2734284"/>
            <a:ext cx="14237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ctr" defTabSz="711200" eaLnBrk="1" hangingPunct="1">
              <a:lnSpc>
                <a:spcPct val="90000"/>
              </a:lnSpc>
              <a:spcBef>
                <a:spcPct val="0"/>
              </a:spcBef>
              <a:spcAft>
                <a:spcPct val="35000"/>
              </a:spcAft>
              <a:buClrTx/>
              <a:buFontTx/>
              <a:buNone/>
            </a:pPr>
            <a:r>
              <a:rPr lang="es-MX" altLang="es-MX"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6350" stA="50000" endA="300" endPos="50000" dist="60007" dir="5400000" sy="-100000" algn="bl" rotWithShape="0"/>
                </a:effectLst>
                <a:latin typeface="Arial Black" panose="020B0A04020102020204" pitchFamily="34" charset="0"/>
                <a:cs typeface="+mn-cs"/>
              </a:rPr>
              <a:t>¿Quién?</a:t>
            </a:r>
          </a:p>
        </p:txBody>
      </p:sp>
      <p:sp>
        <p:nvSpPr>
          <p:cNvPr id="20" name="19 CuadroTexto"/>
          <p:cNvSpPr txBox="1"/>
          <p:nvPr/>
        </p:nvSpPr>
        <p:spPr>
          <a:xfrm>
            <a:off x="2997053" y="2518841"/>
            <a:ext cx="5384947" cy="584775"/>
          </a:xfrm>
          <a:prstGeom prst="rect">
            <a:avLst/>
          </a:prstGeom>
          <a:noFill/>
          <a:scene3d>
            <a:camera prst="orthographicFront"/>
            <a:lightRig rig="threePt" dir="t"/>
          </a:scene3d>
          <a:sp3d prstMaterial="softEdge">
            <a:bevelB prst="relaxedInset"/>
          </a:sp3d>
        </p:spPr>
        <p:txBody>
          <a:bodyPr>
            <a:spAutoFit/>
          </a:bodyPr>
          <a:lstStyle/>
          <a:p>
            <a:pPr marL="285750" indent="-285750" fontAlgn="auto">
              <a:lnSpc>
                <a:spcPct val="90000"/>
              </a:lnSpc>
              <a:spcBef>
                <a:spcPct val="20000"/>
              </a:spcBef>
              <a:spcAft>
                <a:spcPts val="0"/>
              </a:spcAft>
              <a:buFont typeface="Wingdings" panose="05000000000000000000" pitchFamily="2" charset="2"/>
              <a:buChar char="§"/>
              <a:defRPr/>
            </a:pPr>
            <a:r>
              <a:rPr lang="es-MX" sz="1600" dirty="0">
                <a:latin typeface="Soberana Sans Black"/>
                <a:cs typeface="Arial"/>
              </a:rPr>
              <a:t>Personas físicas o morales</a:t>
            </a:r>
          </a:p>
          <a:p>
            <a:pPr marL="285750" indent="-285750" fontAlgn="auto">
              <a:lnSpc>
                <a:spcPct val="90000"/>
              </a:lnSpc>
              <a:spcBef>
                <a:spcPct val="20000"/>
              </a:spcBef>
              <a:spcAft>
                <a:spcPts val="0"/>
              </a:spcAft>
              <a:buFont typeface="Wingdings" panose="05000000000000000000" pitchFamily="2" charset="2"/>
              <a:buChar char="§"/>
              <a:defRPr/>
            </a:pPr>
            <a:r>
              <a:rPr lang="es-MX" sz="1600" dirty="0">
                <a:latin typeface="Soberana Sans Black"/>
                <a:cs typeface="Arial"/>
              </a:rPr>
              <a:t>Representaciones de gobiernos extranjeros</a:t>
            </a:r>
          </a:p>
        </p:txBody>
      </p:sp>
      <p:sp>
        <p:nvSpPr>
          <p:cNvPr id="7177" name="20 CuadroTexto"/>
          <p:cNvSpPr txBox="1">
            <a:spLocks noChangeArrowheads="1"/>
          </p:cNvSpPr>
          <p:nvPr/>
        </p:nvSpPr>
        <p:spPr bwMode="auto">
          <a:xfrm>
            <a:off x="754658" y="3432159"/>
            <a:ext cx="2169184"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ctr" eaLnBrk="1" hangingPunct="1">
              <a:lnSpc>
                <a:spcPct val="90000"/>
              </a:lnSpc>
              <a:buClrTx/>
              <a:buFontTx/>
              <a:buNone/>
            </a:pPr>
            <a:r>
              <a:rPr lang="es-MX" altLang="es-MX"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6350" stA="50000" endA="300" endPos="50000" dist="60007" dir="5400000" sy="-100000" algn="bl" rotWithShape="0"/>
                </a:effectLst>
                <a:latin typeface="Arial Black" panose="020B0A04020102020204" pitchFamily="34" charset="0"/>
                <a:cs typeface="+mn-cs"/>
              </a:rPr>
              <a:t>¿En qué casos?</a:t>
            </a:r>
          </a:p>
        </p:txBody>
      </p:sp>
      <p:sp>
        <p:nvSpPr>
          <p:cNvPr id="7178" name="21 CuadroTexto"/>
          <p:cNvSpPr txBox="1">
            <a:spLocks noChangeArrowheads="1"/>
          </p:cNvSpPr>
          <p:nvPr/>
        </p:nvSpPr>
        <p:spPr bwMode="auto">
          <a:xfrm>
            <a:off x="2986090" y="3381376"/>
            <a:ext cx="5184775"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lnSpc>
                <a:spcPct val="90000"/>
              </a:lnSpc>
              <a:buClrTx/>
              <a:buFontTx/>
              <a:buNone/>
            </a:pPr>
            <a:r>
              <a:rPr lang="es-MX" altLang="es-MX" sz="1600" dirty="0">
                <a:latin typeface="Soberana Sans Black"/>
              </a:rPr>
              <a:t>Cuando soliciten los servicios de la Institución y cubran con los requisitos señalados en el art. 3 RSPF*</a:t>
            </a:r>
          </a:p>
        </p:txBody>
      </p:sp>
      <p:sp>
        <p:nvSpPr>
          <p:cNvPr id="7179" name="22 CuadroTexto"/>
          <p:cNvSpPr txBox="1">
            <a:spLocks noChangeArrowheads="1"/>
          </p:cNvSpPr>
          <p:nvPr/>
        </p:nvSpPr>
        <p:spPr bwMode="auto">
          <a:xfrm>
            <a:off x="3048000" y="4316412"/>
            <a:ext cx="53340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spcBef>
                <a:spcPct val="0"/>
              </a:spcBef>
              <a:buClrTx/>
              <a:buFontTx/>
              <a:buNone/>
            </a:pPr>
            <a:r>
              <a:rPr lang="es-MX" altLang="es-MX" sz="1100" b="1" dirty="0">
                <a:latin typeface="Soberana Sans Black"/>
              </a:rPr>
              <a:t>*Cuando se requiera preservar la seguridad de bienes nacionales, de actividades concesionadas o permisionadas por el Estado, u otras que por su relevancia y transcendencia contribuyan al desarrollo nacional</a:t>
            </a:r>
            <a:r>
              <a:rPr lang="es-MX" altLang="es-MX" sz="1000" b="1" dirty="0">
                <a:latin typeface="Soberana Sans Black"/>
              </a:rPr>
              <a:t>.</a:t>
            </a:r>
          </a:p>
        </p:txBody>
      </p:sp>
      <p:sp>
        <p:nvSpPr>
          <p:cNvPr id="2" name="1 Rectángulo"/>
          <p:cNvSpPr/>
          <p:nvPr/>
        </p:nvSpPr>
        <p:spPr>
          <a:xfrm rot="10800000" flipH="1" flipV="1">
            <a:off x="609600" y="1455176"/>
            <a:ext cx="441146" cy="820674"/>
          </a:xfrm>
          <a:prstGeom prst="rect">
            <a:avLst/>
          </a:prstGeom>
          <a:noFill/>
          <a:ln>
            <a:noFill/>
          </a:ln>
          <a:effectLst>
            <a:outerShdw blurRad="50800" dist="50800" dir="5400000" algn="ctr" rotWithShape="0">
              <a:schemeClr val="bg1">
                <a:alpha val="88000"/>
              </a:schemeClr>
            </a:outerShdw>
          </a:effectLst>
        </p:spPr>
        <p:txBody>
          <a:bodyPr wrap="none">
            <a:spAutoFit/>
            <a:scene3d>
              <a:camera prst="orthographicFront"/>
              <a:lightRig rig="flat" dir="t">
                <a:rot lat="0" lon="0" rev="18900000"/>
              </a:lightRig>
            </a:scene3d>
            <a:sp3d extrusionH="31750" contourW="6350" prstMaterial="powder">
              <a:bevelT w="0" h="0" prst="angle"/>
              <a:contourClr>
                <a:schemeClr val="accent3">
                  <a:tint val="100000"/>
                  <a:shade val="100000"/>
                  <a:satMod val="100000"/>
                  <a:hueMod val="100000"/>
                </a:schemeClr>
              </a:contourClr>
            </a:sp3d>
          </a:bodyPr>
          <a:lstStyle/>
          <a:p>
            <a:pPr fontAlgn="auto">
              <a:lnSpc>
                <a:spcPct val="150000"/>
              </a:lnSpc>
              <a:spcAft>
                <a:spcPts val="0"/>
              </a:spcAft>
              <a:tabLst>
                <a:tab pos="85725" algn="l"/>
              </a:tabLst>
              <a:defRPr/>
            </a:pPr>
            <a:r>
              <a:rPr lang="es-ES" sz="36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1</a:t>
            </a:r>
          </a:p>
        </p:txBody>
      </p:sp>
      <p:pic>
        <p:nvPicPr>
          <p:cNvPr id="15" name="14 Imagen" descr="Logo Autorizado SPF"/>
          <p:cNvPicPr/>
          <p:nvPr/>
        </p:nvPicPr>
        <p:blipFill rotWithShape="1">
          <a:blip r:embed="rId3" cstate="print">
            <a:extLst>
              <a:ext uri="{BEBA8EAE-BF5A-486C-A8C5-ECC9F3942E4B}">
                <a14:imgProps xmlns:a14="http://schemas.microsoft.com/office/drawing/2010/main">
                  <a14:imgLayer r:embed="rId4">
                    <a14:imgEffect>
                      <a14:sharpenSoften amount="1000"/>
                    </a14:imgEffect>
                    <a14:imgEffect>
                      <a14:brightnessContrast bright="-4000" contrast="-20000"/>
                    </a14:imgEffect>
                  </a14:imgLayer>
                </a14:imgProps>
              </a:ext>
              <a:ext uri="{28A0092B-C50C-407E-A947-70E740481C1C}">
                <a14:useLocalDpi xmlns:a14="http://schemas.microsoft.com/office/drawing/2010/main" val="0"/>
              </a:ext>
            </a:extLst>
          </a:blip>
          <a:srcRect/>
          <a:stretch/>
        </p:blipFill>
        <p:spPr bwMode="auto">
          <a:xfrm>
            <a:off x="-7794" y="0"/>
            <a:ext cx="9144000" cy="987574"/>
          </a:xfrm>
          <a:prstGeom prst="rect">
            <a:avLst/>
          </a:prstGeom>
          <a:blipFill>
            <a:blip r:embed="rId5"/>
            <a:stretch>
              <a:fillRect/>
            </a:stretch>
          </a:blipFill>
          <a:ln>
            <a:noFill/>
          </a:ln>
        </p:spPr>
      </p:pic>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4000">
              <a:srgbClr val="314B59"/>
            </a:gs>
            <a:gs pos="89000">
              <a:srgbClr val="39515E"/>
            </a:gs>
            <a:gs pos="96000">
              <a:schemeClr val="bg2">
                <a:tint val="83000"/>
                <a:shade val="97000"/>
                <a:satMod val="230000"/>
              </a:schemeClr>
            </a:gs>
            <a:gs pos="40000">
              <a:schemeClr val="bg2">
                <a:shade val="35000"/>
                <a:satMod val="250000"/>
              </a:schemeClr>
            </a:gs>
          </a:gsLst>
          <a:lin ang="2700000" scaled="1"/>
          <a:tileRect/>
        </a:gradFill>
        <a:effectLst/>
      </p:bgPr>
    </p:bg>
    <p:spTree>
      <p:nvGrpSpPr>
        <p:cNvPr id="1" name=""/>
        <p:cNvGrpSpPr/>
        <p:nvPr/>
      </p:nvGrpSpPr>
      <p:grpSpPr>
        <a:xfrm>
          <a:off x="0" y="0"/>
          <a:ext cx="0" cy="0"/>
          <a:chOff x="0" y="0"/>
          <a:chExt cx="0" cy="0"/>
        </a:xfrm>
      </p:grpSpPr>
      <p:sp>
        <p:nvSpPr>
          <p:cNvPr id="8195" name="13 Rectángulo"/>
          <p:cNvSpPr>
            <a:spLocks noChangeArrowheads="1"/>
          </p:cNvSpPr>
          <p:nvPr/>
        </p:nvSpPr>
        <p:spPr bwMode="auto">
          <a:xfrm>
            <a:off x="1100718" y="921015"/>
            <a:ext cx="65314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ctr" eaLnBrk="1" hangingPunct="1">
              <a:spcBef>
                <a:spcPct val="0"/>
              </a:spcBef>
              <a:buClrTx/>
              <a:buFontTx/>
              <a:buNone/>
            </a:pPr>
            <a:r>
              <a:rPr lang="es-MX" altLang="es-MX" sz="24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Medio  de  presentación del trámite</a:t>
            </a:r>
          </a:p>
        </p:txBody>
      </p:sp>
      <p:sp>
        <p:nvSpPr>
          <p:cNvPr id="9" name="8 CuadroTexto"/>
          <p:cNvSpPr txBox="1"/>
          <p:nvPr/>
        </p:nvSpPr>
        <p:spPr>
          <a:xfrm>
            <a:off x="1949452" y="3147814"/>
            <a:ext cx="6278563" cy="1832809"/>
          </a:xfrm>
          <a:prstGeom prst="rect">
            <a:avLst/>
          </a:prstGeom>
          <a:noFill/>
        </p:spPr>
        <p:txBody>
          <a:bodyPr>
            <a:spAutoFit/>
          </a:bodyPr>
          <a:lstStyle/>
          <a:p>
            <a:pPr algn="r" fontAlgn="auto">
              <a:lnSpc>
                <a:spcPct val="90000"/>
              </a:lnSpc>
              <a:spcBef>
                <a:spcPct val="20000"/>
              </a:spcBef>
              <a:spcAft>
                <a:spcPts val="0"/>
              </a:spcAft>
              <a:defRPr/>
            </a:pPr>
            <a:r>
              <a:rPr lang="es-ES" sz="1200" b="1" dirty="0">
                <a:latin typeface="Arial Narrow" pitchFamily="34" charset="0"/>
                <a:cs typeface="Arial"/>
              </a:rPr>
              <a:t>EN CASO  DE REPRESENTACIONES DE GOBIERNOS EXTRANJEROS:</a:t>
            </a:r>
            <a:endParaRPr lang="es-MX" sz="1200" b="1" dirty="0">
              <a:latin typeface="Arial Narrow" pitchFamily="34" charset="0"/>
              <a:cs typeface="Arial"/>
            </a:endParaRPr>
          </a:p>
          <a:p>
            <a:pPr algn="r" fontAlgn="auto">
              <a:lnSpc>
                <a:spcPct val="90000"/>
              </a:lnSpc>
              <a:spcBef>
                <a:spcPct val="20000"/>
              </a:spcBef>
              <a:spcAft>
                <a:spcPts val="0"/>
              </a:spcAft>
              <a:defRPr/>
            </a:pPr>
            <a:r>
              <a:rPr lang="es-ES" sz="1100" b="1" dirty="0">
                <a:latin typeface="Arial Narrow" pitchFamily="34" charset="0"/>
                <a:cs typeface="Arial"/>
              </a:rPr>
              <a:t>Solicitud escrita  dirigida al Comisionado </a:t>
            </a:r>
            <a:r>
              <a:rPr lang="es-MX" sz="1100" b="1" dirty="0">
                <a:latin typeface="Arial Narrow" pitchFamily="34" charset="0"/>
                <a:cs typeface="Arial"/>
              </a:rPr>
              <a:t>presentada por el representante competente en el que se indique que el objeto de la estancia se encuentra vinculado con actividades diplomáticas,  cumpliendo además, con los siguientes requisitos de: </a:t>
            </a:r>
          </a:p>
          <a:p>
            <a:pPr marL="628650" lvl="1" indent="-171450" algn="r" fontAlgn="auto">
              <a:lnSpc>
                <a:spcPct val="90000"/>
              </a:lnSpc>
              <a:spcBef>
                <a:spcPct val="20000"/>
              </a:spcBef>
              <a:spcAft>
                <a:spcPts val="0"/>
              </a:spcAft>
              <a:buFont typeface="Wingdings" panose="05000000000000000000" pitchFamily="2" charset="2"/>
              <a:buChar char="§"/>
              <a:defRPr/>
            </a:pPr>
            <a:r>
              <a:rPr lang="es-ES" sz="1100" b="1" dirty="0">
                <a:latin typeface="Arial Narrow" pitchFamily="34" charset="0"/>
                <a:cs typeface="Arial"/>
              </a:rPr>
              <a:t>Nombre o denominación y domicilio del solicitante;</a:t>
            </a:r>
            <a:endParaRPr lang="es-MX" sz="1100" b="1" dirty="0">
              <a:latin typeface="Arial Narrow" pitchFamily="34" charset="0"/>
              <a:cs typeface="Arial"/>
            </a:endParaRPr>
          </a:p>
          <a:p>
            <a:pPr marL="628650" lvl="1" indent="-171450" algn="r" fontAlgn="auto">
              <a:lnSpc>
                <a:spcPct val="90000"/>
              </a:lnSpc>
              <a:spcBef>
                <a:spcPct val="20000"/>
              </a:spcBef>
              <a:spcAft>
                <a:spcPts val="0"/>
              </a:spcAft>
              <a:buFont typeface="Wingdings" panose="05000000000000000000" pitchFamily="2" charset="2"/>
              <a:buChar char="§"/>
              <a:defRPr/>
            </a:pPr>
            <a:r>
              <a:rPr lang="es-ES" sz="1100" b="1" dirty="0">
                <a:latin typeface="Arial Narrow" pitchFamily="34" charset="0"/>
                <a:cs typeface="Arial"/>
              </a:rPr>
              <a:t>En su caso, nombre del representante legal y documento que acredite su personalidad;</a:t>
            </a:r>
            <a:endParaRPr lang="es-MX" sz="1100" b="1" dirty="0">
              <a:latin typeface="Arial Narrow" pitchFamily="34" charset="0"/>
              <a:cs typeface="Arial"/>
            </a:endParaRPr>
          </a:p>
          <a:p>
            <a:pPr marL="628650" lvl="1" indent="-171450" algn="r" fontAlgn="auto">
              <a:lnSpc>
                <a:spcPct val="90000"/>
              </a:lnSpc>
              <a:spcBef>
                <a:spcPct val="20000"/>
              </a:spcBef>
              <a:spcAft>
                <a:spcPts val="0"/>
              </a:spcAft>
              <a:buFont typeface="Wingdings" panose="05000000000000000000" pitchFamily="2" charset="2"/>
              <a:buChar char="§"/>
              <a:defRPr/>
            </a:pPr>
            <a:r>
              <a:rPr lang="es-ES" sz="1100" b="1" dirty="0">
                <a:latin typeface="Arial Narrow" pitchFamily="34" charset="0"/>
                <a:cs typeface="Arial"/>
              </a:rPr>
              <a:t>La modalidad de los servicios que solicita y el lugar donde solicita sean prestados, así  como los hechos y razones que motiven su solicitud;</a:t>
            </a:r>
            <a:endParaRPr lang="es-MX" sz="1100" b="1" dirty="0">
              <a:latin typeface="Arial Narrow" pitchFamily="34" charset="0"/>
              <a:cs typeface="Arial"/>
            </a:endParaRPr>
          </a:p>
          <a:p>
            <a:pPr marL="628650" lvl="1" indent="-171450" algn="r" fontAlgn="auto">
              <a:lnSpc>
                <a:spcPct val="90000"/>
              </a:lnSpc>
              <a:spcBef>
                <a:spcPct val="20000"/>
              </a:spcBef>
              <a:spcAft>
                <a:spcPts val="0"/>
              </a:spcAft>
              <a:buFont typeface="Wingdings" panose="05000000000000000000" pitchFamily="2" charset="2"/>
              <a:buChar char="§"/>
              <a:defRPr/>
            </a:pPr>
            <a:r>
              <a:rPr lang="es-ES" sz="1100" b="1" dirty="0">
                <a:latin typeface="Arial Narrow" pitchFamily="34" charset="0"/>
                <a:cs typeface="Arial"/>
              </a:rPr>
              <a:t>Lugar y fecha de emisión del escrito correspondiente, y</a:t>
            </a:r>
            <a:endParaRPr lang="es-MX" sz="1100" b="1" dirty="0">
              <a:latin typeface="Arial Narrow" pitchFamily="34" charset="0"/>
              <a:cs typeface="Arial"/>
            </a:endParaRPr>
          </a:p>
          <a:p>
            <a:pPr marL="628650" lvl="1" indent="-171450" algn="r" fontAlgn="auto">
              <a:lnSpc>
                <a:spcPct val="90000"/>
              </a:lnSpc>
              <a:spcBef>
                <a:spcPct val="20000"/>
              </a:spcBef>
              <a:spcAft>
                <a:spcPts val="0"/>
              </a:spcAft>
              <a:buFont typeface="Wingdings" panose="05000000000000000000" pitchFamily="2" charset="2"/>
              <a:buChar char="§"/>
              <a:defRPr/>
            </a:pPr>
            <a:r>
              <a:rPr lang="es-ES" sz="1100" b="1" dirty="0">
                <a:latin typeface="Arial Narrow" pitchFamily="34" charset="0"/>
                <a:cs typeface="Arial"/>
              </a:rPr>
              <a:t>Firma autógrafa del solicitante.</a:t>
            </a:r>
            <a:endParaRPr lang="es-MX" sz="1050" b="1" dirty="0">
              <a:latin typeface="Arial Narrow" pitchFamily="34" charset="0"/>
              <a:cs typeface="Arial"/>
            </a:endParaRPr>
          </a:p>
        </p:txBody>
      </p:sp>
      <p:sp>
        <p:nvSpPr>
          <p:cNvPr id="4" name="3 CuadroTexto"/>
          <p:cNvSpPr txBox="1"/>
          <p:nvPr/>
        </p:nvSpPr>
        <p:spPr>
          <a:xfrm>
            <a:off x="293688" y="1382977"/>
            <a:ext cx="7338433" cy="1862048"/>
          </a:xfrm>
          <a:prstGeom prst="rect">
            <a:avLst/>
          </a:prstGeom>
          <a:noFill/>
        </p:spPr>
        <p:txBody>
          <a:bodyPr wrap="square">
            <a:spAutoFit/>
          </a:bodyPr>
          <a:lstStyle/>
          <a:p>
            <a:pPr algn="just" fontAlgn="auto">
              <a:lnSpc>
                <a:spcPct val="90000"/>
              </a:lnSpc>
              <a:spcBef>
                <a:spcPct val="20000"/>
              </a:spcBef>
              <a:spcAft>
                <a:spcPts val="0"/>
              </a:spcAft>
              <a:defRPr/>
            </a:pPr>
            <a:r>
              <a:rPr lang="es-ES" sz="1000" b="1" dirty="0">
                <a:latin typeface="Arial Narrow" pitchFamily="34" charset="0"/>
                <a:cs typeface="Arial"/>
              </a:rPr>
              <a:t>EN CASO DE PERSONAS FÍSICAS Y MORALES:</a:t>
            </a:r>
            <a:endParaRPr lang="es-MX" sz="1000" b="1" dirty="0">
              <a:latin typeface="Arial Narrow" pitchFamily="34" charset="0"/>
              <a:cs typeface="Arial"/>
            </a:endParaRPr>
          </a:p>
          <a:p>
            <a:pPr algn="just" fontAlgn="auto">
              <a:lnSpc>
                <a:spcPct val="90000"/>
              </a:lnSpc>
              <a:spcBef>
                <a:spcPct val="20000"/>
              </a:spcBef>
              <a:spcAft>
                <a:spcPts val="0"/>
              </a:spcAft>
              <a:defRPr/>
            </a:pPr>
            <a:r>
              <a:rPr lang="es-ES" sz="1000" b="1" dirty="0">
                <a:latin typeface="Arial Narrow" pitchFamily="34" charset="0"/>
                <a:cs typeface="Arial"/>
              </a:rPr>
              <a:t>Solicitud escrita dirigida al Comisionado  que contendrá los siguientes requisitos</a:t>
            </a:r>
            <a:r>
              <a:rPr lang="es-ES" sz="1000" b="1" dirty="0" smtClean="0">
                <a:latin typeface="Arial Narrow" pitchFamily="34" charset="0"/>
                <a:cs typeface="Arial"/>
              </a:rPr>
              <a:t>:</a:t>
            </a:r>
            <a:endParaRPr lang="es-MX" sz="1000" b="1" dirty="0">
              <a:latin typeface="Arial Narrow" pitchFamily="34" charset="0"/>
              <a:cs typeface="Arial"/>
            </a:endParaRPr>
          </a:p>
          <a:p>
            <a:pPr marL="685800" lvl="1" indent="-228600" algn="just" fontAlgn="auto">
              <a:lnSpc>
                <a:spcPct val="90000"/>
              </a:lnSpc>
              <a:spcBef>
                <a:spcPct val="20000"/>
              </a:spcBef>
              <a:spcAft>
                <a:spcPts val="0"/>
              </a:spcAft>
              <a:buFont typeface="Wingdings" panose="05000000000000000000" pitchFamily="2" charset="2"/>
              <a:buChar char="§"/>
              <a:defRPr/>
            </a:pPr>
            <a:r>
              <a:rPr lang="es-ES" sz="1000" b="1" dirty="0" smtClean="0">
                <a:latin typeface="Arial Narrow" pitchFamily="34" charset="0"/>
                <a:cs typeface="Arial"/>
              </a:rPr>
              <a:t>Nombre </a:t>
            </a:r>
            <a:r>
              <a:rPr lang="es-ES" sz="1000" b="1" dirty="0">
                <a:latin typeface="Arial Narrow" pitchFamily="34" charset="0"/>
                <a:cs typeface="Arial"/>
              </a:rPr>
              <a:t>o denominación y domicilio del solicitante;</a:t>
            </a:r>
            <a:endParaRPr lang="es-MX" sz="1000" b="1" dirty="0">
              <a:latin typeface="Arial Narrow" pitchFamily="34" charset="0"/>
              <a:cs typeface="Arial"/>
            </a:endParaRPr>
          </a:p>
          <a:p>
            <a:pPr marL="685800" lvl="1" indent="-228600" algn="just" fontAlgn="auto">
              <a:lnSpc>
                <a:spcPct val="90000"/>
              </a:lnSpc>
              <a:spcBef>
                <a:spcPct val="20000"/>
              </a:spcBef>
              <a:spcAft>
                <a:spcPts val="0"/>
              </a:spcAft>
              <a:buFont typeface="Wingdings" panose="05000000000000000000" pitchFamily="2" charset="2"/>
              <a:buChar char="§"/>
              <a:defRPr/>
            </a:pPr>
            <a:r>
              <a:rPr lang="es-ES" sz="1000" b="1" dirty="0">
                <a:latin typeface="Arial Narrow" pitchFamily="34" charset="0"/>
                <a:cs typeface="Arial"/>
              </a:rPr>
              <a:t>En su caso, nombre del representante legal y documento que acredite su personalidad;</a:t>
            </a:r>
            <a:endParaRPr lang="es-MX" sz="1000" b="1" dirty="0">
              <a:latin typeface="Arial Narrow" pitchFamily="34" charset="0"/>
              <a:cs typeface="Arial"/>
            </a:endParaRPr>
          </a:p>
          <a:p>
            <a:pPr marL="685800" lvl="1" indent="-228600" algn="just" fontAlgn="auto">
              <a:lnSpc>
                <a:spcPct val="90000"/>
              </a:lnSpc>
              <a:spcBef>
                <a:spcPct val="20000"/>
              </a:spcBef>
              <a:spcAft>
                <a:spcPts val="0"/>
              </a:spcAft>
              <a:buFont typeface="Wingdings" panose="05000000000000000000" pitchFamily="2" charset="2"/>
              <a:buChar char="§"/>
              <a:defRPr/>
            </a:pPr>
            <a:r>
              <a:rPr lang="es-ES" sz="1000" b="1" dirty="0">
                <a:latin typeface="Arial Narrow" pitchFamily="34" charset="0"/>
                <a:cs typeface="Arial"/>
              </a:rPr>
              <a:t>Clave del Registro Federal de Contribuyentes del solicitante;</a:t>
            </a:r>
            <a:endParaRPr lang="es-MX" sz="1000" b="1" dirty="0">
              <a:latin typeface="Arial Narrow" pitchFamily="34" charset="0"/>
              <a:cs typeface="Arial"/>
            </a:endParaRPr>
          </a:p>
          <a:p>
            <a:pPr marL="685800" lvl="1" indent="-228600" algn="just" fontAlgn="auto">
              <a:lnSpc>
                <a:spcPct val="90000"/>
              </a:lnSpc>
              <a:spcBef>
                <a:spcPct val="20000"/>
              </a:spcBef>
              <a:spcAft>
                <a:spcPts val="0"/>
              </a:spcAft>
              <a:buFont typeface="Wingdings" panose="05000000000000000000" pitchFamily="2" charset="2"/>
              <a:buChar char="§"/>
              <a:defRPr/>
            </a:pPr>
            <a:r>
              <a:rPr lang="es-ES" sz="1000" b="1" dirty="0">
                <a:latin typeface="Arial Narrow" pitchFamily="34" charset="0"/>
                <a:cs typeface="Arial"/>
              </a:rPr>
              <a:t>Justificación de que se encuentra en alguno de los supuestos a que se refiere el párrafo segundo del artículo 3 del Reglamento del Servicio de Protección Federal;</a:t>
            </a:r>
            <a:endParaRPr lang="es-MX" sz="1000" b="1" dirty="0">
              <a:latin typeface="Arial Narrow" pitchFamily="34" charset="0"/>
              <a:cs typeface="Arial"/>
            </a:endParaRPr>
          </a:p>
          <a:p>
            <a:pPr marL="685800" lvl="1" indent="-228600" algn="just" fontAlgn="auto">
              <a:lnSpc>
                <a:spcPct val="90000"/>
              </a:lnSpc>
              <a:spcBef>
                <a:spcPct val="20000"/>
              </a:spcBef>
              <a:spcAft>
                <a:spcPts val="0"/>
              </a:spcAft>
              <a:buFont typeface="Wingdings" panose="05000000000000000000" pitchFamily="2" charset="2"/>
              <a:buChar char="§"/>
              <a:defRPr/>
            </a:pPr>
            <a:r>
              <a:rPr lang="es-ES" sz="1000" b="1" dirty="0">
                <a:latin typeface="Arial Narrow" pitchFamily="34" charset="0"/>
                <a:cs typeface="Arial"/>
              </a:rPr>
              <a:t>La modalidad de los servicios que solicita y el lugar donde solicita sean prestados, así   como los hechos y razones que motiven su solicitud;</a:t>
            </a:r>
            <a:endParaRPr lang="es-MX" sz="1000" b="1" dirty="0">
              <a:latin typeface="Arial Narrow" pitchFamily="34" charset="0"/>
              <a:cs typeface="Arial"/>
            </a:endParaRPr>
          </a:p>
          <a:p>
            <a:pPr marL="685800" lvl="1" indent="-228600" algn="just" fontAlgn="auto">
              <a:lnSpc>
                <a:spcPct val="90000"/>
              </a:lnSpc>
              <a:spcBef>
                <a:spcPct val="20000"/>
              </a:spcBef>
              <a:spcAft>
                <a:spcPts val="0"/>
              </a:spcAft>
              <a:buFont typeface="Wingdings" panose="05000000000000000000" pitchFamily="2" charset="2"/>
              <a:buChar char="§"/>
              <a:defRPr/>
            </a:pPr>
            <a:r>
              <a:rPr lang="es-ES" sz="1000" b="1" dirty="0">
                <a:latin typeface="Arial Narrow" pitchFamily="34" charset="0"/>
                <a:cs typeface="Arial"/>
              </a:rPr>
              <a:t>Lugar y fecha de emisión del escrito correspondiente, y</a:t>
            </a:r>
            <a:endParaRPr lang="es-MX" sz="1000" b="1" dirty="0">
              <a:latin typeface="Arial Narrow" pitchFamily="34" charset="0"/>
              <a:cs typeface="Arial"/>
            </a:endParaRPr>
          </a:p>
          <a:p>
            <a:pPr marL="685800" lvl="1" indent="-228600" algn="just" fontAlgn="auto">
              <a:lnSpc>
                <a:spcPct val="90000"/>
              </a:lnSpc>
              <a:spcBef>
                <a:spcPct val="20000"/>
              </a:spcBef>
              <a:spcAft>
                <a:spcPts val="0"/>
              </a:spcAft>
              <a:buFont typeface="Wingdings" panose="05000000000000000000" pitchFamily="2" charset="2"/>
              <a:buChar char="§"/>
              <a:defRPr/>
            </a:pPr>
            <a:r>
              <a:rPr lang="es-ES" sz="1000" b="1" dirty="0">
                <a:latin typeface="Arial Narrow" pitchFamily="34" charset="0"/>
                <a:cs typeface="Arial"/>
              </a:rPr>
              <a:t>Firma autógrafa del solicitante.</a:t>
            </a:r>
          </a:p>
        </p:txBody>
      </p:sp>
      <p:sp>
        <p:nvSpPr>
          <p:cNvPr id="6" name="1 Rectángulo"/>
          <p:cNvSpPr>
            <a:spLocks noChangeArrowheads="1"/>
          </p:cNvSpPr>
          <p:nvPr/>
        </p:nvSpPr>
        <p:spPr bwMode="auto">
          <a:xfrm>
            <a:off x="157266" y="4208462"/>
            <a:ext cx="2359800"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r" eaLnBrk="1" hangingPunct="1">
              <a:spcBef>
                <a:spcPct val="0"/>
              </a:spcBef>
              <a:buClrTx/>
              <a:buFontTx/>
              <a:buNone/>
            </a:pPr>
            <a:r>
              <a:rPr lang="es-MX" altLang="es-MX" sz="1400" b="1" dirty="0" smtClean="0">
                <a:hlinkClick r:id="rId2"/>
              </a:rPr>
              <a:t>http</a:t>
            </a:r>
            <a:r>
              <a:rPr lang="es-MX" altLang="es-MX" sz="1400" b="1" dirty="0">
                <a:hlinkClick r:id="rId2"/>
              </a:rPr>
              <a:t>://</a:t>
            </a:r>
            <a:r>
              <a:rPr lang="es-MX" altLang="es-MX" sz="1400" b="1" dirty="0" smtClean="0">
                <a:hlinkClick r:id="rId2"/>
              </a:rPr>
              <a:t>www.gob.mx/cntse-rfts/tramite/ficha/57715b808217e646a200098b</a:t>
            </a:r>
            <a:endParaRPr lang="es-MX" altLang="es-MX" sz="1400" b="1" dirty="0" smtClean="0"/>
          </a:p>
          <a:p>
            <a:pPr algn="r" eaLnBrk="1" hangingPunct="1">
              <a:spcBef>
                <a:spcPct val="0"/>
              </a:spcBef>
              <a:buClrTx/>
              <a:buFontTx/>
              <a:buNone/>
            </a:pPr>
            <a:endParaRPr lang="es-MX" altLang="es-MX" sz="1400" b="1" dirty="0"/>
          </a:p>
          <a:p>
            <a:pPr algn="r" eaLnBrk="1" hangingPunct="1">
              <a:spcBef>
                <a:spcPct val="0"/>
              </a:spcBef>
              <a:buClrTx/>
              <a:buFontTx/>
              <a:buNone/>
            </a:pPr>
            <a:endParaRPr lang="es-MX" altLang="es-MX" sz="1800" dirty="0"/>
          </a:p>
        </p:txBody>
      </p:sp>
      <p:sp>
        <p:nvSpPr>
          <p:cNvPr id="7" name="2 Rectángulo"/>
          <p:cNvSpPr>
            <a:spLocks noChangeArrowheads="1"/>
          </p:cNvSpPr>
          <p:nvPr/>
        </p:nvSpPr>
        <p:spPr bwMode="auto">
          <a:xfrm>
            <a:off x="211555" y="3786594"/>
            <a:ext cx="18970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spcBef>
                <a:spcPct val="0"/>
              </a:spcBef>
              <a:buClrTx/>
              <a:buFontTx/>
              <a:buNone/>
            </a:pPr>
            <a:r>
              <a:rPr lang="es-MX" altLang="es-MX" sz="900" b="1" dirty="0">
                <a:ln w="1905"/>
                <a:solidFill>
                  <a:schemeClr val="accent4">
                    <a:lumMod val="75000"/>
                  </a:schemeClr>
                </a:solidFill>
                <a:effectLst>
                  <a:innerShdw blurRad="69850" dist="43180" dir="5400000">
                    <a:srgbClr val="000000">
                      <a:alpha val="65000"/>
                    </a:srgbClr>
                  </a:innerShdw>
                </a:effectLst>
                <a:latin typeface="Soberana Sans Black"/>
                <a:cs typeface="Arial"/>
              </a:rPr>
              <a:t>Registro Federal del Trámites y Servicios de COFEMER:</a:t>
            </a:r>
          </a:p>
        </p:txBody>
      </p:sp>
      <p:pic>
        <p:nvPicPr>
          <p:cNvPr id="10" name="9 Imagen" descr="Logo Autorizado SPF"/>
          <p:cNvPicPr/>
          <p:nvPr/>
        </p:nvPicPr>
        <p:blipFill rotWithShape="1">
          <a:blip r:embed="rId3" cstate="print">
            <a:extLst>
              <a:ext uri="{BEBA8EAE-BF5A-486C-A8C5-ECC9F3942E4B}">
                <a14:imgProps xmlns:a14="http://schemas.microsoft.com/office/drawing/2010/main">
                  <a14:imgLayer r:embed="rId4">
                    <a14:imgEffect>
                      <a14:sharpenSoften amount="1000"/>
                    </a14:imgEffect>
                    <a14:imgEffect>
                      <a14:brightnessContrast bright="-4000" contrast="-20000"/>
                    </a14:imgEffect>
                  </a14:imgLayer>
                </a14:imgProps>
              </a:ext>
              <a:ext uri="{28A0092B-C50C-407E-A947-70E740481C1C}">
                <a14:useLocalDpi xmlns:a14="http://schemas.microsoft.com/office/drawing/2010/main" val="0"/>
              </a:ext>
            </a:extLst>
          </a:blip>
          <a:srcRect/>
          <a:stretch/>
        </p:blipFill>
        <p:spPr bwMode="auto">
          <a:xfrm>
            <a:off x="-7794" y="0"/>
            <a:ext cx="9144000" cy="987574"/>
          </a:xfrm>
          <a:prstGeom prst="rect">
            <a:avLst/>
          </a:prstGeom>
          <a:blipFill>
            <a:blip r:embed="rId5"/>
            <a:stretch>
              <a:fillRect/>
            </a:stretch>
          </a:blip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11 Título"/>
          <p:cNvSpPr txBox="1">
            <a:spLocks/>
          </p:cNvSpPr>
          <p:nvPr/>
        </p:nvSpPr>
        <p:spPr>
          <a:xfrm>
            <a:off x="1476377" y="1017588"/>
            <a:ext cx="6981825" cy="704850"/>
          </a:xfrm>
          <a:prstGeom prst="rect">
            <a:avLst/>
          </a:prstGeom>
        </p:spPr>
        <p:txBody>
          <a:bodyPr/>
          <a:lstStyle/>
          <a:p>
            <a:pPr algn="just" fontAlgn="auto">
              <a:spcAft>
                <a:spcPts val="0"/>
              </a:spcAft>
              <a:defRPr/>
            </a:pPr>
            <a:r>
              <a:rPr lang="es-ES" sz="20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Análisis de riesgo a Órganos del Estado y a Unidades del Sector Privado</a:t>
            </a:r>
            <a:r>
              <a:rPr lang="es-MX"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
            </a:r>
            <a:br>
              <a:rPr lang="es-MX"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br>
            <a:endParaRPr lang="es-MX"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endParaRPr>
          </a:p>
        </p:txBody>
      </p:sp>
      <p:sp>
        <p:nvSpPr>
          <p:cNvPr id="10243" name="15 CuadroTexto"/>
          <p:cNvSpPr txBox="1">
            <a:spLocks noChangeArrowheads="1"/>
          </p:cNvSpPr>
          <p:nvPr/>
        </p:nvSpPr>
        <p:spPr bwMode="auto">
          <a:xfrm>
            <a:off x="2411415" y="2171701"/>
            <a:ext cx="5761037"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lnSpc>
                <a:spcPct val="90000"/>
              </a:lnSpc>
              <a:buClrTx/>
              <a:buFontTx/>
              <a:buNone/>
            </a:pPr>
            <a:r>
              <a:rPr lang="es-MX" altLang="es-MX" sz="1600" dirty="0">
                <a:latin typeface="Soberana Sans Black"/>
              </a:rPr>
              <a:t>Personas físicas o morales cuyas actividades tengan relevancia y trascendencia para el desarrollo nacional.</a:t>
            </a:r>
          </a:p>
        </p:txBody>
      </p:sp>
      <p:sp>
        <p:nvSpPr>
          <p:cNvPr id="10244" name="16 CuadroTexto"/>
          <p:cNvSpPr txBox="1">
            <a:spLocks noChangeArrowheads="1"/>
          </p:cNvSpPr>
          <p:nvPr/>
        </p:nvSpPr>
        <p:spPr bwMode="auto">
          <a:xfrm>
            <a:off x="2416175" y="3040064"/>
            <a:ext cx="5761038"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lnSpc>
                <a:spcPct val="90000"/>
              </a:lnSpc>
              <a:buClrTx/>
              <a:buFontTx/>
              <a:buNone/>
            </a:pPr>
            <a:r>
              <a:rPr lang="es-MX" altLang="es-MX" sz="1600" dirty="0">
                <a:latin typeface="Soberana Sans Black"/>
              </a:rPr>
              <a:t>Cuando los que soliciten perciban la existencia de posibles amenazas y eventos que puedan poner en riesgo la seguridad de las instalaciones y de las personas que las ocupan.</a:t>
            </a:r>
          </a:p>
        </p:txBody>
      </p:sp>
      <p:sp>
        <p:nvSpPr>
          <p:cNvPr id="10245" name="25 CuadroTexto"/>
          <p:cNvSpPr txBox="1">
            <a:spLocks noChangeArrowheads="1"/>
          </p:cNvSpPr>
          <p:nvPr/>
        </p:nvSpPr>
        <p:spPr bwMode="auto">
          <a:xfrm>
            <a:off x="27053" y="3149600"/>
            <a:ext cx="2416046" cy="3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ctr" eaLnBrk="1" hangingPunct="1">
              <a:lnSpc>
                <a:spcPct val="90000"/>
              </a:lnSpc>
              <a:buClrTx/>
              <a:buNone/>
            </a:pPr>
            <a:r>
              <a:rPr lang="es-MX" altLang="es-MX" sz="1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6350" stA="50000" endA="300" endPos="50000" dist="60007" dir="5400000" sy="-100000" algn="bl" rotWithShape="0"/>
                </a:effectLst>
                <a:latin typeface="Arial Black" panose="020B0A04020102020204" pitchFamily="34" charset="0"/>
                <a:cs typeface="+mn-cs"/>
              </a:rPr>
              <a:t>¿En qué casos?</a:t>
            </a:r>
          </a:p>
        </p:txBody>
      </p:sp>
      <p:sp>
        <p:nvSpPr>
          <p:cNvPr id="13" name="12 Rectángulo"/>
          <p:cNvSpPr/>
          <p:nvPr/>
        </p:nvSpPr>
        <p:spPr>
          <a:xfrm rot="10800000" flipH="1" flipV="1">
            <a:off x="945562" y="821035"/>
            <a:ext cx="458086" cy="901593"/>
          </a:xfrm>
          <a:prstGeom prst="rect">
            <a:avLst/>
          </a:prstGeom>
          <a:solidFill>
            <a:srgbClr val="002E6D">
              <a:alpha val="0"/>
            </a:srgbClr>
          </a:solid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lnSpc>
                <a:spcPct val="150000"/>
              </a:lnSpc>
              <a:tabLst>
                <a:tab pos="85725" algn="l"/>
              </a:tabLst>
              <a:defRPr/>
            </a:pPr>
            <a:r>
              <a:rPr lang="es-ES" sz="40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2</a:t>
            </a:r>
          </a:p>
        </p:txBody>
      </p:sp>
      <p:sp>
        <p:nvSpPr>
          <p:cNvPr id="10250" name="14 CuadroTexto"/>
          <p:cNvSpPr txBox="1">
            <a:spLocks noChangeArrowheads="1"/>
          </p:cNvSpPr>
          <p:nvPr/>
        </p:nvSpPr>
        <p:spPr bwMode="auto">
          <a:xfrm>
            <a:off x="469208" y="2268538"/>
            <a:ext cx="14237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ctr" eaLnBrk="1" hangingPunct="1">
              <a:lnSpc>
                <a:spcPct val="90000"/>
              </a:lnSpc>
              <a:buClrTx/>
              <a:buFontTx/>
              <a:buNone/>
            </a:pPr>
            <a:r>
              <a:rPr lang="es-MX" altLang="es-MX"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6350" stA="50000" endA="300" endPos="50000" dist="60007" dir="5400000" sy="-100000" algn="bl" rotWithShape="0"/>
                </a:effectLst>
                <a:latin typeface="Arial Black" panose="020B0A04020102020204" pitchFamily="34" charset="0"/>
                <a:cs typeface="+mn-cs"/>
              </a:rPr>
              <a:t>¿Quién?</a:t>
            </a:r>
          </a:p>
        </p:txBody>
      </p:sp>
      <p:pic>
        <p:nvPicPr>
          <p:cNvPr id="9" name="8 Imagen" descr="Logo Autorizado SPF"/>
          <p:cNvPicPr/>
          <p:nvPr/>
        </p:nvPicPr>
        <p:blipFill rotWithShape="1">
          <a:blip r:embed="rId2" cstate="print">
            <a:extLst>
              <a:ext uri="{BEBA8EAE-BF5A-486C-A8C5-ECC9F3942E4B}">
                <a14:imgProps xmlns:a14="http://schemas.microsoft.com/office/drawing/2010/main">
                  <a14:imgLayer r:embed="rId3">
                    <a14:imgEffect>
                      <a14:sharpenSoften amount="1000"/>
                    </a14:imgEffect>
                    <a14:imgEffect>
                      <a14:brightnessContrast bright="-4000" contrast="-20000"/>
                    </a14:imgEffect>
                  </a14:imgLayer>
                </a14:imgProps>
              </a:ext>
              <a:ext uri="{28A0092B-C50C-407E-A947-70E740481C1C}">
                <a14:useLocalDpi xmlns:a14="http://schemas.microsoft.com/office/drawing/2010/main" val="0"/>
              </a:ext>
            </a:extLst>
          </a:blip>
          <a:srcRect/>
          <a:stretch/>
        </p:blipFill>
        <p:spPr bwMode="auto">
          <a:xfrm>
            <a:off x="-7794" y="0"/>
            <a:ext cx="9144000" cy="987574"/>
          </a:xfrm>
          <a:prstGeom prst="rect">
            <a:avLst/>
          </a:prstGeom>
          <a:blipFill>
            <a:blip r:embed="rId4"/>
            <a:stretch>
              <a:fillRect/>
            </a:stretch>
          </a:blipFill>
          <a:ln>
            <a:noFill/>
          </a:ln>
        </p:spPr>
      </p:pic>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rgbClr val="314B59"/>
            </a:gs>
            <a:gs pos="73000">
              <a:srgbClr val="39515E"/>
            </a:gs>
            <a:gs pos="98000">
              <a:srgbClr val="425864"/>
            </a:gs>
            <a:gs pos="83000">
              <a:schemeClr val="bg2">
                <a:tint val="83000"/>
                <a:shade val="97000"/>
                <a:satMod val="230000"/>
              </a:schemeClr>
            </a:gs>
            <a:gs pos="97000">
              <a:schemeClr val="bg2">
                <a:shade val="35000"/>
                <a:satMod val="250000"/>
              </a:schemeClr>
            </a:gs>
          </a:gsLst>
          <a:path path="circle">
            <a:fillToRect l="15000" t="50000" r="85000" b="60000"/>
          </a:path>
          <a:tileRect/>
        </a:gradFill>
        <a:effectLst/>
      </p:bgPr>
    </p:bg>
    <p:spTree>
      <p:nvGrpSpPr>
        <p:cNvPr id="1" name=""/>
        <p:cNvGrpSpPr/>
        <p:nvPr/>
      </p:nvGrpSpPr>
      <p:grpSpPr>
        <a:xfrm>
          <a:off x="0" y="0"/>
          <a:ext cx="0" cy="0"/>
          <a:chOff x="0" y="0"/>
          <a:chExt cx="0" cy="0"/>
        </a:xfrm>
      </p:grpSpPr>
      <p:sp>
        <p:nvSpPr>
          <p:cNvPr id="11266" name="16 Rectángulo"/>
          <p:cNvSpPr>
            <a:spLocks noChangeArrowheads="1"/>
          </p:cNvSpPr>
          <p:nvPr/>
        </p:nvSpPr>
        <p:spPr bwMode="auto">
          <a:xfrm>
            <a:off x="315371" y="1029344"/>
            <a:ext cx="7848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ctr" eaLnBrk="1" hangingPunct="1">
              <a:spcBef>
                <a:spcPct val="0"/>
              </a:spcBef>
              <a:buClrTx/>
              <a:buFontTx/>
              <a:buNone/>
            </a:pPr>
            <a:r>
              <a:rPr lang="es-MX" altLang="es-MX" sz="24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Medio  de  presentación  del trámite</a:t>
            </a:r>
          </a:p>
        </p:txBody>
      </p:sp>
      <p:sp>
        <p:nvSpPr>
          <p:cNvPr id="11267" name="20 CuadroTexto"/>
          <p:cNvSpPr txBox="1">
            <a:spLocks noChangeArrowheads="1"/>
          </p:cNvSpPr>
          <p:nvPr/>
        </p:nvSpPr>
        <p:spPr bwMode="auto">
          <a:xfrm>
            <a:off x="1193801" y="1700808"/>
            <a:ext cx="6086475" cy="3385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lnSpc>
                <a:spcPct val="90000"/>
              </a:lnSpc>
              <a:buClrTx/>
              <a:buFontTx/>
              <a:buNone/>
              <a:defRPr/>
            </a:pPr>
            <a:r>
              <a:rPr lang="es-ES" altLang="es-MX" sz="1400" b="1" dirty="0" smtClean="0">
                <a:solidFill>
                  <a:srgbClr val="001E51"/>
                </a:solidFill>
                <a:latin typeface="Arial" pitchFamily="34" charset="0"/>
              </a:rPr>
              <a:t>EN CASO DE PERSONAS FÍSICAS Y MORALES</a:t>
            </a:r>
            <a:endParaRPr lang="es-MX" altLang="es-MX" sz="1400" b="1" dirty="0" smtClean="0">
              <a:solidFill>
                <a:srgbClr val="001E51"/>
              </a:solidFill>
              <a:latin typeface="Arial" pitchFamily="34" charset="0"/>
            </a:endParaRPr>
          </a:p>
          <a:p>
            <a:pPr algn="just" eaLnBrk="1" hangingPunct="1">
              <a:lnSpc>
                <a:spcPct val="90000"/>
              </a:lnSpc>
              <a:buClrTx/>
              <a:buFontTx/>
              <a:buNone/>
              <a:defRPr/>
            </a:pPr>
            <a:r>
              <a:rPr lang="es-MX" altLang="es-MX" sz="1200" dirty="0" smtClean="0">
                <a:latin typeface="Arial" pitchFamily="34" charset="0"/>
              </a:rPr>
              <a:t>Solicitud escrita dirigida al Comisionado que contendrá los siguientes requisitos:</a:t>
            </a:r>
          </a:p>
          <a:p>
            <a:pPr marL="628650" lvl="1" indent="-171450" algn="just" eaLnBrk="1" hangingPunct="1">
              <a:lnSpc>
                <a:spcPct val="90000"/>
              </a:lnSpc>
              <a:buClrTx/>
              <a:buFont typeface="Wingdings" panose="05000000000000000000" pitchFamily="2" charset="2"/>
              <a:buChar char="§"/>
              <a:defRPr/>
            </a:pPr>
            <a:r>
              <a:rPr lang="es-ES" altLang="es-MX" sz="1200" dirty="0" smtClean="0">
                <a:latin typeface="Arial" pitchFamily="34" charset="0"/>
              </a:rPr>
              <a:t>Nombre, razón social o denominación y domicilio del solicitante;</a:t>
            </a:r>
            <a:endParaRPr lang="es-MX" altLang="es-MX" sz="1200" dirty="0" smtClean="0">
              <a:latin typeface="Arial" pitchFamily="34" charset="0"/>
            </a:endParaRPr>
          </a:p>
          <a:p>
            <a:pPr marL="628650" lvl="1" indent="-171450" algn="just" eaLnBrk="1" hangingPunct="1">
              <a:lnSpc>
                <a:spcPct val="90000"/>
              </a:lnSpc>
              <a:buClrTx/>
              <a:buFont typeface="Wingdings" panose="05000000000000000000" pitchFamily="2" charset="2"/>
              <a:buChar char="§"/>
              <a:defRPr/>
            </a:pPr>
            <a:r>
              <a:rPr lang="es-ES" altLang="es-MX" sz="1200" dirty="0" smtClean="0">
                <a:latin typeface="Arial" pitchFamily="34" charset="0"/>
              </a:rPr>
              <a:t>En su caso, nombre del representante legal y documento que acredite su personalidad;</a:t>
            </a:r>
            <a:endParaRPr lang="es-MX" altLang="es-MX" sz="1200" dirty="0" smtClean="0">
              <a:latin typeface="Arial" pitchFamily="34" charset="0"/>
            </a:endParaRPr>
          </a:p>
          <a:p>
            <a:pPr marL="628650" lvl="1" indent="-171450" algn="just" eaLnBrk="1" hangingPunct="1">
              <a:lnSpc>
                <a:spcPct val="90000"/>
              </a:lnSpc>
              <a:buClrTx/>
              <a:buFont typeface="Wingdings" panose="05000000000000000000" pitchFamily="2" charset="2"/>
              <a:buChar char="§"/>
              <a:defRPr/>
            </a:pPr>
            <a:r>
              <a:rPr lang="es-ES" altLang="es-MX" sz="1200" dirty="0" smtClean="0">
                <a:latin typeface="Arial" pitchFamily="34" charset="0"/>
              </a:rPr>
              <a:t>Clave del Registro Federal de Contribuyentes del solicitante;</a:t>
            </a:r>
          </a:p>
          <a:p>
            <a:pPr marL="628650" lvl="1" indent="-171450" algn="just" eaLnBrk="1" hangingPunct="1">
              <a:lnSpc>
                <a:spcPct val="90000"/>
              </a:lnSpc>
              <a:buClrTx/>
              <a:buFont typeface="Wingdings" panose="05000000000000000000" pitchFamily="2" charset="2"/>
              <a:buChar char="§"/>
              <a:defRPr/>
            </a:pPr>
            <a:r>
              <a:rPr lang="es-ES" altLang="es-MX" sz="1200" dirty="0" smtClean="0">
                <a:latin typeface="Arial" pitchFamily="34" charset="0"/>
              </a:rPr>
              <a:t>Clave Única del Registro de Población;</a:t>
            </a:r>
            <a:endParaRPr lang="es-MX" altLang="es-MX" sz="1200" dirty="0" smtClean="0">
              <a:latin typeface="Arial" pitchFamily="34" charset="0"/>
            </a:endParaRPr>
          </a:p>
          <a:p>
            <a:pPr marL="628650" lvl="1" indent="-171450" algn="just" eaLnBrk="1" hangingPunct="1">
              <a:lnSpc>
                <a:spcPct val="90000"/>
              </a:lnSpc>
              <a:buClrTx/>
              <a:buFont typeface="Wingdings" panose="05000000000000000000" pitchFamily="2" charset="2"/>
              <a:buChar char="§"/>
              <a:defRPr/>
            </a:pPr>
            <a:r>
              <a:rPr lang="es-ES" altLang="es-MX" sz="1200" dirty="0" smtClean="0">
                <a:latin typeface="Arial" pitchFamily="34" charset="0"/>
              </a:rPr>
              <a:t>Justificación de que se encuentra en alguno de los supuestos a que se refieren los párrafos primero y segundo del artículo 3 del Reglamento del Servicio de Protección Federal;</a:t>
            </a:r>
            <a:endParaRPr lang="es-MX" altLang="es-MX" sz="1200" dirty="0" smtClean="0">
              <a:latin typeface="Arial" pitchFamily="34" charset="0"/>
            </a:endParaRPr>
          </a:p>
          <a:p>
            <a:pPr marL="628650" lvl="1" indent="-171450" algn="just" eaLnBrk="1" hangingPunct="1">
              <a:lnSpc>
                <a:spcPct val="90000"/>
              </a:lnSpc>
              <a:buClrTx/>
              <a:buFont typeface="Wingdings" panose="05000000000000000000" pitchFamily="2" charset="2"/>
              <a:buChar char="§"/>
              <a:defRPr/>
            </a:pPr>
            <a:r>
              <a:rPr lang="es-MX" altLang="es-MX" sz="1200" dirty="0" smtClean="0">
                <a:latin typeface="Arial" pitchFamily="34" charset="0"/>
              </a:rPr>
              <a:t>Expresar claramente que se solicita  el Análisis de Riesgo y, en su caso, los hechos y razones que motiven su solicitud;</a:t>
            </a:r>
          </a:p>
          <a:p>
            <a:pPr marL="628650" lvl="1" indent="-171450" algn="just" eaLnBrk="1" hangingPunct="1">
              <a:lnSpc>
                <a:spcPct val="90000"/>
              </a:lnSpc>
              <a:buClrTx/>
              <a:buFont typeface="Wingdings" panose="05000000000000000000" pitchFamily="2" charset="2"/>
              <a:buChar char="§"/>
              <a:defRPr/>
            </a:pPr>
            <a:r>
              <a:rPr lang="es-ES" altLang="es-MX" sz="1200" dirty="0" smtClean="0">
                <a:latin typeface="Arial" pitchFamily="34" charset="0"/>
              </a:rPr>
              <a:t>Lugar y fecha de emisión del escrito correspondiente, y</a:t>
            </a:r>
            <a:endParaRPr lang="es-MX" altLang="es-MX" sz="1200" dirty="0" smtClean="0">
              <a:latin typeface="Arial" pitchFamily="34" charset="0"/>
            </a:endParaRPr>
          </a:p>
          <a:p>
            <a:pPr marL="628650" lvl="1" indent="-171450" algn="just" eaLnBrk="1" hangingPunct="1">
              <a:lnSpc>
                <a:spcPct val="90000"/>
              </a:lnSpc>
              <a:buClrTx/>
              <a:buFont typeface="Wingdings" panose="05000000000000000000" pitchFamily="2" charset="2"/>
              <a:buChar char="§"/>
              <a:defRPr/>
            </a:pPr>
            <a:r>
              <a:rPr lang="es-ES" altLang="es-MX" sz="1200" dirty="0" smtClean="0">
                <a:latin typeface="Arial" pitchFamily="34" charset="0"/>
              </a:rPr>
              <a:t>Firma autógrafa del solicitante.</a:t>
            </a:r>
          </a:p>
          <a:p>
            <a:pPr algn="just" eaLnBrk="1" hangingPunct="1">
              <a:lnSpc>
                <a:spcPct val="90000"/>
              </a:lnSpc>
              <a:buClrTx/>
              <a:buFontTx/>
              <a:buNone/>
              <a:defRPr/>
            </a:pPr>
            <a:r>
              <a:rPr lang="es-ES" altLang="es-MX" sz="1400" b="1" dirty="0" smtClean="0">
                <a:solidFill>
                  <a:srgbClr val="001E51"/>
                </a:solidFill>
                <a:latin typeface="Arial" pitchFamily="34" charset="0"/>
              </a:rPr>
              <a:t>DOCUMENTOS REQUERIDOS</a:t>
            </a:r>
          </a:p>
          <a:p>
            <a:pPr marL="628650" lvl="1" indent="-171450" algn="just" eaLnBrk="1" hangingPunct="1">
              <a:lnSpc>
                <a:spcPct val="90000"/>
              </a:lnSpc>
              <a:buClrTx/>
              <a:buFont typeface="Wingdings" panose="05000000000000000000" pitchFamily="2" charset="2"/>
              <a:buChar char="§"/>
              <a:defRPr/>
            </a:pPr>
            <a:r>
              <a:rPr lang="es-ES" altLang="es-MX" sz="1200" dirty="0">
                <a:latin typeface="Arial" pitchFamily="34" charset="0"/>
              </a:rPr>
              <a:t>Los documentos que acrediten la personalidad o en su caso, el número   asignado del Registro Único de Personas Acreditadas</a:t>
            </a:r>
            <a:r>
              <a:rPr lang="es-ES" altLang="es-MX" sz="1200" dirty="0" smtClean="0">
                <a:solidFill>
                  <a:schemeClr val="tx1">
                    <a:lumMod val="75000"/>
                    <a:lumOff val="25000"/>
                  </a:schemeClr>
                </a:solidFill>
                <a:latin typeface="Arial" pitchFamily="34" charset="0"/>
              </a:rPr>
              <a:t>. </a:t>
            </a:r>
            <a:endParaRPr lang="es-MX" altLang="es-MX" sz="1200" dirty="0" smtClean="0">
              <a:solidFill>
                <a:schemeClr val="tx1">
                  <a:lumMod val="75000"/>
                  <a:lumOff val="25000"/>
                </a:schemeClr>
              </a:solidFill>
              <a:latin typeface="Arial" pitchFamily="34" charset="0"/>
            </a:endParaRPr>
          </a:p>
        </p:txBody>
      </p:sp>
      <p:sp>
        <p:nvSpPr>
          <p:cNvPr id="9" name="8 Flecha derecha"/>
          <p:cNvSpPr/>
          <p:nvPr/>
        </p:nvSpPr>
        <p:spPr>
          <a:xfrm>
            <a:off x="618853" y="1760493"/>
            <a:ext cx="360040" cy="174898"/>
          </a:xfrm>
          <a:prstGeom prst="rightArrow">
            <a:avLst/>
          </a:prstGeom>
          <a:solidFill>
            <a:schemeClr val="tx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sunset" dir="t"/>
          </a:scene3d>
          <a:sp3d contourW="12700" prstMaterial="metal">
            <a:bevelT w="222250" h="38100" prst="relaxedInset"/>
            <a:bevelB w="101600" prst="relaxedInse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sp>
        <p:nvSpPr>
          <p:cNvPr id="12" name="11 Flecha derecha"/>
          <p:cNvSpPr/>
          <p:nvPr/>
        </p:nvSpPr>
        <p:spPr>
          <a:xfrm>
            <a:off x="746730" y="4508048"/>
            <a:ext cx="360040" cy="174898"/>
          </a:xfrm>
          <a:prstGeom prst="rightArrow">
            <a:avLst/>
          </a:prstGeom>
          <a:solidFill>
            <a:schemeClr val="tx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sunset" dir="t"/>
          </a:scene3d>
          <a:sp3d contourW="12700">
            <a:bevelT w="190500" h="38100"/>
            <a:bevelB/>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8" name="7 Imagen" descr="Logo Autorizado SPF"/>
          <p:cNvPicPr/>
          <p:nvPr/>
        </p:nvPicPr>
        <p:blipFill rotWithShape="1">
          <a:blip r:embed="rId2" cstate="print">
            <a:extLst>
              <a:ext uri="{BEBA8EAE-BF5A-486C-A8C5-ECC9F3942E4B}">
                <a14:imgProps xmlns:a14="http://schemas.microsoft.com/office/drawing/2010/main">
                  <a14:imgLayer r:embed="rId3">
                    <a14:imgEffect>
                      <a14:sharpenSoften amount="1000"/>
                    </a14:imgEffect>
                    <a14:imgEffect>
                      <a14:brightnessContrast bright="-4000" contrast="-20000"/>
                    </a14:imgEffect>
                  </a14:imgLayer>
                </a14:imgProps>
              </a:ext>
              <a:ext uri="{28A0092B-C50C-407E-A947-70E740481C1C}">
                <a14:useLocalDpi xmlns:a14="http://schemas.microsoft.com/office/drawing/2010/main" val="0"/>
              </a:ext>
            </a:extLst>
          </a:blip>
          <a:srcRect/>
          <a:stretch/>
        </p:blipFill>
        <p:spPr bwMode="auto">
          <a:xfrm>
            <a:off x="-7794" y="0"/>
            <a:ext cx="9144000" cy="987574"/>
          </a:xfrm>
          <a:prstGeom prst="rect">
            <a:avLst/>
          </a:prstGeom>
          <a:blipFill>
            <a:blip r:embed="rId4"/>
            <a:stretch>
              <a:fillRect/>
            </a:stretch>
          </a:blipFill>
          <a:ln>
            <a:noFill/>
          </a:ln>
        </p:spPr>
      </p:pic>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Paja">
  <a:themeElements>
    <a:clrScheme name="Paja">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Intermedio">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ja">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11480</TotalTime>
  <Words>1310</Words>
  <Application>Microsoft Office PowerPoint</Application>
  <PresentationFormat>Presentación en pantalla (16:9)</PresentationFormat>
  <Paragraphs>164</Paragraphs>
  <Slides>14</Slides>
  <Notes>4</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Paja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Rita Paola Muedano Quintero</dc:creator>
  <cp:lastModifiedBy>Lucero Pérez Sotelo</cp:lastModifiedBy>
  <cp:revision>610</cp:revision>
  <dcterms:created xsi:type="dcterms:W3CDTF">2016-03-17T20:33:36Z</dcterms:created>
  <dcterms:modified xsi:type="dcterms:W3CDTF">2016-09-07T14:34:07Z</dcterms:modified>
</cp:coreProperties>
</file>