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61" r:id="rId5"/>
    <p:sldId id="259" r:id="rId6"/>
    <p:sldId id="260" r:id="rId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7D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2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23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11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401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734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56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61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4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387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978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117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C51550-25AA-374C-8558-593D593DC4A1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FD228B-F2B8-8C40-9E04-5E494C849E6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07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03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952990"/>
              </p:ext>
            </p:extLst>
          </p:nvPr>
        </p:nvGraphicFramePr>
        <p:xfrm>
          <a:off x="43294" y="187593"/>
          <a:ext cx="9019530" cy="649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9530"/>
              </a:tblGrid>
              <a:tr h="649363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gradFill flip="none" rotWithShape="1">
                      <a:gsLst>
                        <a:gs pos="8000">
                          <a:schemeClr val="bg1">
                            <a:lumMod val="75000"/>
                          </a:schemeClr>
                        </a:gs>
                        <a:gs pos="74000">
                          <a:srgbClr val="FFFFFF"/>
                        </a:gs>
                      </a:gsLst>
                      <a:path path="rect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15" name="Imagen 14"/>
          <p:cNvPicPr>
            <a:picLocks/>
          </p:cNvPicPr>
          <p:nvPr/>
        </p:nvPicPr>
        <p:blipFill rotWithShape="1">
          <a:blip r:embed="rId2"/>
          <a:srcRect l="22278"/>
          <a:stretch/>
        </p:blipFill>
        <p:spPr>
          <a:xfrm>
            <a:off x="81868" y="4006357"/>
            <a:ext cx="2232000" cy="2028871"/>
          </a:xfrm>
          <a:prstGeom prst="rect">
            <a:avLst/>
          </a:prstGeom>
        </p:spPr>
      </p:pic>
      <p:pic>
        <p:nvPicPr>
          <p:cNvPr id="17" name="Imagen 1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00008" y="4006357"/>
            <a:ext cx="2232000" cy="205200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05014" y="4015535"/>
            <a:ext cx="8928948" cy="2048561"/>
          </a:xfrm>
          <a:prstGeom prst="rect">
            <a:avLst/>
          </a:prstGeom>
          <a:noFill/>
          <a:ln w="571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/>
          <p:cNvCxnSpPr/>
          <p:nvPr/>
        </p:nvCxnSpPr>
        <p:spPr>
          <a:xfrm>
            <a:off x="2296174" y="4006357"/>
            <a:ext cx="0" cy="2052000"/>
          </a:xfrm>
          <a:prstGeom prst="line">
            <a:avLst/>
          </a:prstGeom>
          <a:ln w="571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4532008" y="4006357"/>
            <a:ext cx="0" cy="2052000"/>
          </a:xfrm>
          <a:prstGeom prst="line">
            <a:avLst/>
          </a:prstGeom>
          <a:ln w="571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6789984" y="4006357"/>
            <a:ext cx="0" cy="2052000"/>
          </a:xfrm>
          <a:prstGeom prst="line">
            <a:avLst/>
          </a:prstGeom>
          <a:ln w="571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418810" y="1628875"/>
            <a:ext cx="8199774" cy="12311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37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cs typeface="Arial Black"/>
              </a:rPr>
              <a:t>Profesionalización en el </a:t>
            </a:r>
          </a:p>
          <a:p>
            <a:pPr algn="ctr"/>
            <a:r>
              <a:rPr lang="es-ES_tradnl" sz="37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  <a:cs typeface="Arial Black"/>
              </a:rPr>
              <a:t>Servicio de Protección Federal</a:t>
            </a:r>
            <a:endParaRPr lang="es-ES_tradnl" sz="37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5380" y="3951485"/>
            <a:ext cx="9030896" cy="2163041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69962" y="4047759"/>
            <a:ext cx="2196000" cy="2015999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 rotWithShape="1">
          <a:blip r:embed="rId5"/>
          <a:srcRect r="5031" b="19595"/>
          <a:stretch/>
        </p:blipFill>
        <p:spPr>
          <a:xfrm>
            <a:off x="6837964" y="4027927"/>
            <a:ext cx="2196000" cy="20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235"/>
            <a:ext cx="9131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5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41964"/>
              </p:ext>
            </p:extLst>
          </p:nvPr>
        </p:nvGraphicFramePr>
        <p:xfrm>
          <a:off x="146671" y="158733"/>
          <a:ext cx="8850660" cy="649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3163"/>
                <a:gridCol w="1137497"/>
              </a:tblGrid>
              <a:tr h="649363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gradFill flip="none" rotWithShape="1">
                      <a:gsLst>
                        <a:gs pos="8000">
                          <a:schemeClr val="bg1">
                            <a:lumMod val="75000"/>
                          </a:schemeClr>
                        </a:gs>
                        <a:gs pos="74000">
                          <a:srgbClr val="FFFFFF"/>
                        </a:gs>
                      </a:gsLst>
                      <a:path path="rect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/>
                        <a:t>      Servicio </a:t>
                      </a:r>
                      <a:r>
                        <a:rPr lang="es-ES" sz="2800" dirty="0" smtClean="0"/>
                        <a:t>de Carrera Policial</a:t>
                      </a:r>
                      <a:endParaRPr lang="es-ES" sz="2800" dirty="0"/>
                    </a:p>
                  </a:txBody>
                  <a:tcPr vert="vert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793719" y="1284304"/>
            <a:ext cx="6522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Servicio de Carrera Policial</a:t>
            </a:r>
            <a:endParaRPr lang="es-ES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46671" y="2109305"/>
            <a:ext cx="3720662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900" dirty="0" smtClean="0"/>
              <a:t>Es un sistema integral de carácter obligatorio y permanente que garantiza la igualdad de oportunidades de ingreso, permanencia y ascenso en las instituciones policiales basados en el mérito y la experiencia, a través del establecimiento de los procesos y procedimientos que permitan desarrollar una carrera policial profesional que impulse el cumplimiento de sus funciones en beneficio de la sociedad.</a:t>
            </a:r>
            <a:endParaRPr lang="es-ES" sz="19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359" y="2109305"/>
            <a:ext cx="3790708" cy="3952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31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5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935505"/>
              </p:ext>
            </p:extLst>
          </p:nvPr>
        </p:nvGraphicFramePr>
        <p:xfrm>
          <a:off x="146671" y="158733"/>
          <a:ext cx="8850660" cy="649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3163"/>
                <a:gridCol w="1137497"/>
              </a:tblGrid>
              <a:tr h="649363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gradFill flip="none" rotWithShape="1">
                      <a:gsLst>
                        <a:gs pos="8000">
                          <a:schemeClr val="bg1">
                            <a:lumMod val="75000"/>
                          </a:schemeClr>
                        </a:gs>
                        <a:gs pos="74000">
                          <a:srgbClr val="FFFFFF"/>
                        </a:gs>
                      </a:gsLst>
                      <a:path path="rect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/>
                        <a:t>       Servicio </a:t>
                      </a:r>
                      <a:r>
                        <a:rPr lang="es-ES" sz="2800" dirty="0" smtClean="0"/>
                        <a:t>de Carrera Policial</a:t>
                      </a:r>
                      <a:endParaRPr lang="es-ES" sz="2800" dirty="0"/>
                    </a:p>
                  </a:txBody>
                  <a:tcPr vert="vert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793719" y="1327594"/>
            <a:ext cx="6522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Ventajas de la Carrera Policial</a:t>
            </a:r>
            <a:endParaRPr lang="es-ES" sz="2400" b="1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71" y="1869948"/>
            <a:ext cx="7703929" cy="3931040"/>
          </a:xfrm>
          <a:prstGeom prst="rect">
            <a:avLst/>
          </a:prstGeom>
        </p:spPr>
      </p:pic>
      <p:sp>
        <p:nvSpPr>
          <p:cNvPr id="8" name="Acorde 7"/>
          <p:cNvSpPr/>
          <p:nvPr/>
        </p:nvSpPr>
        <p:spPr>
          <a:xfrm>
            <a:off x="288355" y="2187407"/>
            <a:ext cx="646051" cy="646051"/>
          </a:xfrm>
          <a:prstGeom prst="chord">
            <a:avLst>
              <a:gd name="adj1" fmla="val 4800000"/>
              <a:gd name="adj2" fmla="val 1680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prstMaterial="plastic"/>
        </p:spPr>
        <p:style>
          <a:lnRef idx="1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Circular 8"/>
          <p:cNvSpPr/>
          <p:nvPr/>
        </p:nvSpPr>
        <p:spPr>
          <a:xfrm>
            <a:off x="352960" y="2252012"/>
            <a:ext cx="516841" cy="516841"/>
          </a:xfrm>
          <a:prstGeom prst="pie">
            <a:avLst>
              <a:gd name="adj1" fmla="val 13500000"/>
              <a:gd name="adj2" fmla="val 16200000"/>
            </a:avLst>
          </a:prstGeom>
          <a:solidFill>
            <a:srgbClr val="98480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Agrupar 10"/>
          <p:cNvGrpSpPr/>
          <p:nvPr/>
        </p:nvGrpSpPr>
        <p:grpSpPr>
          <a:xfrm>
            <a:off x="740591" y="2187407"/>
            <a:ext cx="1292103" cy="2584207"/>
            <a:chOff x="453633" y="1204338"/>
            <a:chExt cx="1292103" cy="2584207"/>
          </a:xfrm>
        </p:grpSpPr>
        <p:sp>
          <p:nvSpPr>
            <p:cNvPr id="36" name="Rectángulo 35"/>
            <p:cNvSpPr/>
            <p:nvPr/>
          </p:nvSpPr>
          <p:spPr>
            <a:xfrm>
              <a:off x="453633" y="1204338"/>
              <a:ext cx="1292103" cy="2584207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ángulo 36"/>
            <p:cNvSpPr/>
            <p:nvPr/>
          </p:nvSpPr>
          <p:spPr>
            <a:xfrm>
              <a:off x="453633" y="1204338"/>
              <a:ext cx="1292103" cy="25842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kern="1200" dirty="0" smtClean="0"/>
                <a:t>A través de pruebas de selección, que permitan ingresar al servicio o ascender en el mismo mediante el mérito y la experiencia.</a:t>
              </a:r>
              <a:endParaRPr lang="es-ES" sz="1700" kern="1200" dirty="0"/>
            </a:p>
          </p:txBody>
        </p:sp>
      </p:grpSp>
      <p:sp>
        <p:nvSpPr>
          <p:cNvPr id="12" name="Acorde 11"/>
          <p:cNvSpPr/>
          <p:nvPr/>
        </p:nvSpPr>
        <p:spPr>
          <a:xfrm>
            <a:off x="2197086" y="2187407"/>
            <a:ext cx="646051" cy="646051"/>
          </a:xfrm>
          <a:prstGeom prst="chord">
            <a:avLst>
              <a:gd name="adj1" fmla="val 4800000"/>
              <a:gd name="adj2" fmla="val 1680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prstMaterial="plastic"/>
        </p:spPr>
        <p:style>
          <a:lnRef idx="1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Circular 12"/>
          <p:cNvSpPr/>
          <p:nvPr/>
        </p:nvSpPr>
        <p:spPr>
          <a:xfrm>
            <a:off x="2261691" y="2252012"/>
            <a:ext cx="516841" cy="516841"/>
          </a:xfrm>
          <a:prstGeom prst="pie">
            <a:avLst>
              <a:gd name="adj1" fmla="val 10800000"/>
              <a:gd name="adj2" fmla="val 16200000"/>
            </a:avLst>
          </a:prstGeo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-1488257"/>
              <a:satOff val="8966"/>
              <a:lumOff val="719"/>
              <a:alphaOff val="0"/>
            </a:schemeClr>
          </a:lnRef>
          <a:fillRef idx="1">
            <a:scrgbClr r="0" g="0" b="0"/>
          </a:fillRef>
          <a:effectRef idx="2">
            <a:schemeClr val="accent4">
              <a:hueOff val="-1488257"/>
              <a:satOff val="8966"/>
              <a:lumOff val="719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Agrupar 13"/>
          <p:cNvGrpSpPr/>
          <p:nvPr/>
        </p:nvGrpSpPr>
        <p:grpSpPr>
          <a:xfrm>
            <a:off x="2197086" y="2912491"/>
            <a:ext cx="387631" cy="3364686"/>
            <a:chOff x="1910128" y="1929422"/>
            <a:chExt cx="387631" cy="1873550"/>
          </a:xfrm>
        </p:grpSpPr>
        <p:sp>
          <p:nvSpPr>
            <p:cNvPr id="34" name="Rectángulo 33"/>
            <p:cNvSpPr/>
            <p:nvPr/>
          </p:nvSpPr>
          <p:spPr>
            <a:xfrm rot="16200000">
              <a:off x="1167169" y="2672381"/>
              <a:ext cx="1873550" cy="387631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ectángulo 34"/>
            <p:cNvSpPr/>
            <p:nvPr/>
          </p:nvSpPr>
          <p:spPr>
            <a:xfrm rot="16200000">
              <a:off x="1167169" y="2672381"/>
              <a:ext cx="1873550" cy="387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>
                  <a:solidFill>
                    <a:srgbClr val="FF0000"/>
                  </a:solidFill>
                </a:rPr>
                <a:t>Estabilidad en el  Empleo</a:t>
              </a:r>
              <a:endParaRPr lang="es-ES" sz="2000" b="1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2649323" y="2187407"/>
            <a:ext cx="1292103" cy="2584207"/>
            <a:chOff x="2362365" y="1204338"/>
            <a:chExt cx="1292103" cy="2584207"/>
          </a:xfrm>
        </p:grpSpPr>
        <p:sp>
          <p:nvSpPr>
            <p:cNvPr id="32" name="Rectángulo 31"/>
            <p:cNvSpPr/>
            <p:nvPr/>
          </p:nvSpPr>
          <p:spPr>
            <a:xfrm>
              <a:off x="2362365" y="1204338"/>
              <a:ext cx="1292103" cy="2584207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ángulo 32"/>
            <p:cNvSpPr/>
            <p:nvPr/>
          </p:nvSpPr>
          <p:spPr>
            <a:xfrm>
              <a:off x="2362365" y="1204338"/>
              <a:ext cx="1292103" cy="25842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dirty="0" smtClean="0"/>
                <a:t>Basado en el cumplimiento de</a:t>
              </a:r>
              <a:r>
                <a:rPr lang="es-ES" sz="1700" kern="1200" dirty="0" smtClean="0"/>
                <a:t> requisitos y de la evaluación integral y permanente del desempeño.</a:t>
              </a:r>
              <a:endParaRPr lang="es-ES" sz="1700" kern="1200" dirty="0"/>
            </a:p>
          </p:txBody>
        </p:sp>
      </p:grpSp>
      <p:sp>
        <p:nvSpPr>
          <p:cNvPr id="16" name="Acorde 15"/>
          <p:cNvSpPr/>
          <p:nvPr/>
        </p:nvSpPr>
        <p:spPr>
          <a:xfrm>
            <a:off x="4076956" y="2187407"/>
            <a:ext cx="646051" cy="646051"/>
          </a:xfrm>
          <a:prstGeom prst="chord">
            <a:avLst>
              <a:gd name="adj1" fmla="val 4800000"/>
              <a:gd name="adj2" fmla="val 1680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prstMaterial="plastic"/>
        </p:spPr>
        <p:style>
          <a:lnRef idx="1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Circular 16"/>
          <p:cNvSpPr/>
          <p:nvPr/>
        </p:nvSpPr>
        <p:spPr>
          <a:xfrm>
            <a:off x="4141561" y="2252012"/>
            <a:ext cx="516841" cy="516841"/>
          </a:xfrm>
          <a:prstGeom prst="pie">
            <a:avLst>
              <a:gd name="adj1" fmla="val 8100000"/>
              <a:gd name="adj2" fmla="val 16200000"/>
            </a:avLst>
          </a:prstGeom>
          <a:solidFill>
            <a:schemeClr val="accent6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-2976514"/>
              <a:satOff val="17933"/>
              <a:lumOff val="1437"/>
              <a:alphaOff val="0"/>
            </a:schemeClr>
          </a:lnRef>
          <a:fillRef idx="1">
            <a:scrgbClr r="0" g="0" b="0"/>
          </a:fillRef>
          <a:effectRef idx="2">
            <a:schemeClr val="accent4">
              <a:hueOff val="-2976514"/>
              <a:satOff val="17933"/>
              <a:lumOff val="1437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Agrupar 17"/>
          <p:cNvGrpSpPr/>
          <p:nvPr/>
        </p:nvGrpSpPr>
        <p:grpSpPr>
          <a:xfrm>
            <a:off x="4076955" y="2941343"/>
            <a:ext cx="387631" cy="1873550"/>
            <a:chOff x="3818859" y="1958274"/>
            <a:chExt cx="387631" cy="1873550"/>
          </a:xfrm>
        </p:grpSpPr>
        <p:sp>
          <p:nvSpPr>
            <p:cNvPr id="30" name="Rectángulo 29"/>
            <p:cNvSpPr/>
            <p:nvPr/>
          </p:nvSpPr>
          <p:spPr>
            <a:xfrm rot="16200000">
              <a:off x="3075900" y="2701233"/>
              <a:ext cx="1873550" cy="387631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ángulo 30"/>
            <p:cNvSpPr/>
            <p:nvPr/>
          </p:nvSpPr>
          <p:spPr>
            <a:xfrm rot="16200000">
              <a:off x="3075900" y="2701233"/>
              <a:ext cx="1873550" cy="387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>
                  <a:solidFill>
                    <a:srgbClr val="FF0000"/>
                  </a:solidFill>
                </a:rPr>
                <a:t>Proyecto de vida</a:t>
              </a:r>
              <a:endParaRPr lang="es-ES" sz="2000" b="1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4529192" y="2187407"/>
            <a:ext cx="1292103" cy="2584207"/>
            <a:chOff x="4271096" y="1204338"/>
            <a:chExt cx="1292103" cy="2584207"/>
          </a:xfrm>
        </p:grpSpPr>
        <p:sp>
          <p:nvSpPr>
            <p:cNvPr id="28" name="Rectángulo 27"/>
            <p:cNvSpPr/>
            <p:nvPr/>
          </p:nvSpPr>
          <p:spPr>
            <a:xfrm>
              <a:off x="4271096" y="1204338"/>
              <a:ext cx="1292103" cy="2584207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4271096" y="1204338"/>
              <a:ext cx="1292103" cy="25842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dirty="0" smtClean="0"/>
                <a:t>Encaminado a </a:t>
              </a:r>
              <a:r>
                <a:rPr lang="es-ES" sz="1700" kern="1200" dirty="0" smtClean="0"/>
                <a:t>mejorar la situación personal, económica y profesional de los policías.</a:t>
              </a:r>
              <a:endParaRPr lang="es-ES" sz="1700" kern="1200" dirty="0"/>
            </a:p>
          </p:txBody>
        </p:sp>
      </p:grpSp>
      <p:sp>
        <p:nvSpPr>
          <p:cNvPr id="20" name="Acorde 19"/>
          <p:cNvSpPr/>
          <p:nvPr/>
        </p:nvSpPr>
        <p:spPr>
          <a:xfrm>
            <a:off x="5868229" y="2187407"/>
            <a:ext cx="646051" cy="646051"/>
          </a:xfrm>
          <a:prstGeom prst="chord">
            <a:avLst>
              <a:gd name="adj1" fmla="val 4800000"/>
              <a:gd name="adj2" fmla="val 1680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prstMaterial="plastic"/>
        </p:spPr>
        <p:style>
          <a:lnRef idx="1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Circular 20"/>
          <p:cNvSpPr/>
          <p:nvPr/>
        </p:nvSpPr>
        <p:spPr>
          <a:xfrm>
            <a:off x="5932834" y="2252012"/>
            <a:ext cx="516841" cy="516841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2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-4464771"/>
              <a:satOff val="26899"/>
              <a:lumOff val="2156"/>
              <a:alphaOff val="0"/>
            </a:schemeClr>
          </a:lnRef>
          <a:fillRef idx="1">
            <a:scrgbClr r="0" g="0" b="0"/>
          </a:fillRef>
          <a:effectRef idx="2">
            <a:schemeClr val="accent4">
              <a:hueOff val="-4464771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2" name="Agrupar 21"/>
          <p:cNvGrpSpPr/>
          <p:nvPr/>
        </p:nvGrpSpPr>
        <p:grpSpPr>
          <a:xfrm>
            <a:off x="5868228" y="2941342"/>
            <a:ext cx="387631" cy="2065971"/>
            <a:chOff x="5727590" y="1958274"/>
            <a:chExt cx="387631" cy="1873550"/>
          </a:xfrm>
        </p:grpSpPr>
        <p:sp>
          <p:nvSpPr>
            <p:cNvPr id="26" name="Rectángulo 25"/>
            <p:cNvSpPr/>
            <p:nvPr/>
          </p:nvSpPr>
          <p:spPr>
            <a:xfrm rot="16200000">
              <a:off x="4984631" y="2701233"/>
              <a:ext cx="1873550" cy="387631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ctángulo 26"/>
            <p:cNvSpPr/>
            <p:nvPr/>
          </p:nvSpPr>
          <p:spPr>
            <a:xfrm rot="16200000">
              <a:off x="4984631" y="2701233"/>
              <a:ext cx="1873550" cy="387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>
                  <a:solidFill>
                    <a:srgbClr val="FF0000"/>
                  </a:solidFill>
                </a:rPr>
                <a:t>Profesionalización</a:t>
              </a:r>
              <a:endParaRPr lang="es-ES" sz="2000" b="1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6203006" y="2187407"/>
            <a:ext cx="1667407" cy="2584207"/>
            <a:chOff x="5973772" y="1204338"/>
            <a:chExt cx="1667407" cy="2584207"/>
          </a:xfrm>
        </p:grpSpPr>
        <p:sp>
          <p:nvSpPr>
            <p:cNvPr id="24" name="Rectángulo 23"/>
            <p:cNvSpPr/>
            <p:nvPr/>
          </p:nvSpPr>
          <p:spPr>
            <a:xfrm>
              <a:off x="6179827" y="1204338"/>
              <a:ext cx="1292103" cy="2584207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ángulo 24"/>
            <p:cNvSpPr/>
            <p:nvPr/>
          </p:nvSpPr>
          <p:spPr>
            <a:xfrm>
              <a:off x="5973772" y="1204338"/>
              <a:ext cx="1667407" cy="25842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kern="1200" dirty="0" smtClean="0"/>
                <a:t>Mediante  la implementación de programas de formación, capacitación  y profesionalizaci</a:t>
              </a:r>
              <a:r>
                <a:rPr lang="es-ES" sz="1700" dirty="0" smtClean="0"/>
                <a:t>ón </a:t>
              </a:r>
              <a:r>
                <a:rPr lang="es-ES" sz="1700" kern="1200" dirty="0" smtClean="0"/>
                <a:t>de manera continua.</a:t>
              </a:r>
              <a:endParaRPr lang="es-ES" sz="1700" kern="1200" dirty="0"/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288355" y="2898063"/>
            <a:ext cx="387631" cy="3379115"/>
            <a:chOff x="1397" y="1914995"/>
            <a:chExt cx="387631" cy="1873550"/>
          </a:xfrm>
        </p:grpSpPr>
        <p:sp>
          <p:nvSpPr>
            <p:cNvPr id="38" name="Rectángulo 37"/>
            <p:cNvSpPr/>
            <p:nvPr/>
          </p:nvSpPr>
          <p:spPr>
            <a:xfrm rot="16200000">
              <a:off x="-741562" y="2657954"/>
              <a:ext cx="1873550" cy="387631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Rectángulo 38"/>
            <p:cNvSpPr/>
            <p:nvPr/>
          </p:nvSpPr>
          <p:spPr>
            <a:xfrm rot="16200000">
              <a:off x="-741562" y="2657954"/>
              <a:ext cx="1873550" cy="387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>
                  <a:solidFill>
                    <a:srgbClr val="FF0000"/>
                  </a:solidFill>
                </a:rPr>
                <a:t>Desarrollo Institucional</a:t>
              </a:r>
              <a:endParaRPr lang="es-ES" sz="2000" b="1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31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627740"/>
              </p:ext>
            </p:extLst>
          </p:nvPr>
        </p:nvGraphicFramePr>
        <p:xfrm>
          <a:off x="146671" y="158733"/>
          <a:ext cx="8850660" cy="649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3163"/>
                <a:gridCol w="1137497"/>
              </a:tblGrid>
              <a:tr h="649363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/>
                        <a:t>         Normalización </a:t>
                      </a:r>
                      <a:r>
                        <a:rPr lang="es-ES" sz="2800" dirty="0" smtClean="0"/>
                        <a:t>y Certificación</a:t>
                      </a:r>
                      <a:endParaRPr lang="es-ES" sz="2800" dirty="0"/>
                    </a:p>
                  </a:txBody>
                  <a:tcPr vert="vert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793719" y="1284304"/>
            <a:ext cx="6522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Normalización y Certificación</a:t>
            </a:r>
            <a:endParaRPr lang="es-ES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61436" y="1784409"/>
            <a:ext cx="7576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Es el establecimiento </a:t>
            </a:r>
            <a:r>
              <a:rPr lang="es-MX" dirty="0"/>
              <a:t>de políticas, lineamientos y normas en materia de protección, custodia, vigilancia y seguridad de personas, bienes e instalaciones, bajo los principios de simplificación, unificación y especificación, para la obtención de un nivel de ordenamiento óptimo en el contexto de la </a:t>
            </a:r>
            <a:r>
              <a:rPr lang="es-MX" dirty="0" smtClean="0"/>
              <a:t>seguridad.</a:t>
            </a:r>
            <a:endParaRPr lang="es-MX" dirty="0"/>
          </a:p>
        </p:txBody>
      </p:sp>
      <p:sp>
        <p:nvSpPr>
          <p:cNvPr id="10" name="Rectángulo 9"/>
          <p:cNvSpPr/>
          <p:nvPr/>
        </p:nvSpPr>
        <p:spPr>
          <a:xfrm>
            <a:off x="1107467" y="3297697"/>
            <a:ext cx="5839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Modelo de Normalización, Certificación y Verificación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1" y="3582670"/>
            <a:ext cx="7316643" cy="2867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35"/>
            <a:ext cx="9131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6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043478"/>
              </p:ext>
            </p:extLst>
          </p:nvPr>
        </p:nvGraphicFramePr>
        <p:xfrm>
          <a:off x="146671" y="158733"/>
          <a:ext cx="8850660" cy="649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3163"/>
                <a:gridCol w="1137497"/>
              </a:tblGrid>
              <a:tr h="649363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gradFill flip="none" rotWithShape="1">
                      <a:gsLst>
                        <a:gs pos="8000">
                          <a:schemeClr val="bg1">
                            <a:lumMod val="75000"/>
                          </a:schemeClr>
                        </a:gs>
                        <a:gs pos="74000">
                          <a:srgbClr val="FFFFFF"/>
                        </a:gs>
                      </a:gsLst>
                      <a:path path="rect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/>
                        <a:t>         Normalización </a:t>
                      </a:r>
                      <a:r>
                        <a:rPr lang="es-ES" sz="2800" dirty="0" smtClean="0"/>
                        <a:t>Policial</a:t>
                      </a:r>
                      <a:endParaRPr lang="es-ES" sz="2800" dirty="0"/>
                    </a:p>
                  </a:txBody>
                  <a:tcPr vert="vert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83920" y="1064198"/>
            <a:ext cx="720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Desarrollo de Estándares de Competencia Profesional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5842675" y="2894868"/>
            <a:ext cx="203835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dirty="0" smtClean="0"/>
              <a:t>Se definen los conocimientos, habilidades, destrezas, actitudes y aptitudes básicas que una </a:t>
            </a:r>
            <a:r>
              <a:rPr lang="es-MX" sz="1500" dirty="0"/>
              <a:t>persona con funciones de seguridad </a:t>
            </a:r>
            <a:r>
              <a:rPr lang="es-MX" sz="1500" dirty="0" smtClean="0"/>
              <a:t>pública y privada debe </a:t>
            </a:r>
            <a:r>
              <a:rPr lang="es-MX" sz="1500" dirty="0"/>
              <a:t>poseer </a:t>
            </a:r>
            <a:r>
              <a:rPr lang="es-MX" sz="1500" dirty="0" smtClean="0"/>
              <a:t>para garantizar que  “sabe”, “sabe hacer” y  “sabe ser”, al desempeñar </a:t>
            </a:r>
            <a:r>
              <a:rPr lang="es-MX" sz="1500" dirty="0"/>
              <a:t>su </a:t>
            </a:r>
            <a:r>
              <a:rPr lang="es-MX" sz="1500" dirty="0" smtClean="0"/>
              <a:t>función. </a:t>
            </a:r>
            <a:endParaRPr lang="es-MX" sz="1500" dirty="0"/>
          </a:p>
        </p:txBody>
      </p:sp>
      <p:sp>
        <p:nvSpPr>
          <p:cNvPr id="33" name="CuadroTexto 5"/>
          <p:cNvSpPr txBox="1"/>
          <p:nvPr/>
        </p:nvSpPr>
        <p:spPr>
          <a:xfrm>
            <a:off x="34267" y="1880559"/>
            <a:ext cx="1973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Modelo de Normalización, Certificación y Verificación</a:t>
            </a:r>
            <a:endParaRPr lang="es-ES" sz="1400" b="1" dirty="0"/>
          </a:p>
        </p:txBody>
      </p:sp>
      <p:sp>
        <p:nvSpPr>
          <p:cNvPr id="34" name="33 CuadroTexto"/>
          <p:cNvSpPr txBox="1"/>
          <p:nvPr/>
        </p:nvSpPr>
        <p:spPr>
          <a:xfrm>
            <a:off x="66661" y="2894868"/>
            <a:ext cx="186881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0" algn="ctr"/>
            <a:r>
              <a:rPr lang="es-MX" sz="1500" dirty="0" smtClean="0"/>
              <a:t>Define los lineamientos y las etapas para  el desarrollo de Estándares de Competencia Profesional y Procesos de Seguridad, así como los procesos de evaluación con fines de certificación y verificación.</a:t>
            </a:r>
            <a:endParaRPr lang="es-MX" sz="1500" dirty="0"/>
          </a:p>
        </p:txBody>
      </p:sp>
      <p:cxnSp>
        <p:nvCxnSpPr>
          <p:cNvPr id="35" name="34 Conector recto"/>
          <p:cNvCxnSpPr/>
          <p:nvPr/>
        </p:nvCxnSpPr>
        <p:spPr>
          <a:xfrm>
            <a:off x="1990711" y="1926884"/>
            <a:ext cx="0" cy="4679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uadroTexto 5"/>
          <p:cNvSpPr txBox="1"/>
          <p:nvPr/>
        </p:nvSpPr>
        <p:spPr>
          <a:xfrm>
            <a:off x="4002391" y="1880559"/>
            <a:ext cx="1973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Metodología</a:t>
            </a:r>
            <a:endParaRPr lang="es-ES" sz="1400" b="1" dirty="0"/>
          </a:p>
        </p:txBody>
      </p:sp>
      <p:cxnSp>
        <p:nvCxnSpPr>
          <p:cNvPr id="37" name="36 Conector recto"/>
          <p:cNvCxnSpPr/>
          <p:nvPr/>
        </p:nvCxnSpPr>
        <p:spPr>
          <a:xfrm>
            <a:off x="3979531" y="1926884"/>
            <a:ext cx="0" cy="4679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5922631" y="1926884"/>
            <a:ext cx="0" cy="46799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uadroTexto 5"/>
          <p:cNvSpPr txBox="1"/>
          <p:nvPr/>
        </p:nvSpPr>
        <p:spPr>
          <a:xfrm>
            <a:off x="2002141" y="1880559"/>
            <a:ext cx="197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Grupo de Expertos en la Función Individual.</a:t>
            </a:r>
            <a:endParaRPr lang="es-ES" sz="1400" b="1" dirty="0"/>
          </a:p>
        </p:txBody>
      </p:sp>
      <p:sp>
        <p:nvSpPr>
          <p:cNvPr id="40" name="39 CuadroTexto"/>
          <p:cNvSpPr txBox="1"/>
          <p:nvPr/>
        </p:nvSpPr>
        <p:spPr>
          <a:xfrm>
            <a:off x="1910701" y="2894868"/>
            <a:ext cx="20383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dirty="0" smtClean="0"/>
              <a:t>Integra a expertos en </a:t>
            </a:r>
            <a:r>
              <a:rPr lang="es-MX" sz="1500" dirty="0"/>
              <a:t>materia de </a:t>
            </a:r>
            <a:r>
              <a:rPr lang="es-MX" sz="1500" dirty="0" smtClean="0"/>
              <a:t>seguridad, para desarrollar Estándares de Competencia Profesional y Manuales de seguridad.</a:t>
            </a:r>
            <a:endParaRPr lang="es-MX" sz="1500" dirty="0"/>
          </a:p>
        </p:txBody>
      </p:sp>
      <p:sp>
        <p:nvSpPr>
          <p:cNvPr id="46" name="45 CuadroTexto"/>
          <p:cNvSpPr txBox="1"/>
          <p:nvPr/>
        </p:nvSpPr>
        <p:spPr>
          <a:xfrm>
            <a:off x="3907195" y="2894868"/>
            <a:ext cx="203835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dirty="0" smtClean="0"/>
              <a:t>El Servicio de Protección Federal cuenta con una metodología para: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MX" sz="15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MX" sz="1500" dirty="0" smtClean="0"/>
              <a:t>Desarrollo de Estándares de Competencia Profesional.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MX" sz="1500" dirty="0" smtClean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MX" sz="1500" dirty="0" smtClean="0"/>
              <a:t>Evaluación.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MX" sz="1500" dirty="0" smtClean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MX" sz="1500" dirty="0" smtClean="0"/>
              <a:t>Certificación.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MX" sz="15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MX" sz="1500" dirty="0" smtClean="0"/>
              <a:t>Verificación.</a:t>
            </a:r>
            <a:endParaRPr lang="es-MX" sz="1500" dirty="0"/>
          </a:p>
        </p:txBody>
      </p:sp>
      <p:sp>
        <p:nvSpPr>
          <p:cNvPr id="47" name="CuadroTexto 5"/>
          <p:cNvSpPr txBox="1"/>
          <p:nvPr/>
        </p:nvSpPr>
        <p:spPr>
          <a:xfrm>
            <a:off x="5915011" y="1880559"/>
            <a:ext cx="1973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Desarrollo de  Estándares de Competencia Profesional</a:t>
            </a:r>
            <a:endParaRPr lang="es-ES" sz="1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"/>
            <a:ext cx="9131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044493"/>
              </p:ext>
            </p:extLst>
          </p:nvPr>
        </p:nvGraphicFramePr>
        <p:xfrm>
          <a:off x="146671" y="158733"/>
          <a:ext cx="8850660" cy="649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3163"/>
                <a:gridCol w="1137497"/>
              </a:tblGrid>
              <a:tr h="649363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gradFill flip="none" rotWithShape="1">
                      <a:gsLst>
                        <a:gs pos="8000">
                          <a:schemeClr val="bg1">
                            <a:lumMod val="75000"/>
                          </a:schemeClr>
                        </a:gs>
                        <a:gs pos="74000">
                          <a:srgbClr val="FFFFFF"/>
                        </a:gs>
                      </a:gsLst>
                      <a:path path="rect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/>
                        <a:t>            Certificación</a:t>
                      </a:r>
                      <a:endParaRPr lang="es-ES" sz="2800" dirty="0"/>
                    </a:p>
                  </a:txBody>
                  <a:tcPr vert="vert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793719" y="1585748"/>
            <a:ext cx="6522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Evaluación con fines de Certificación</a:t>
            </a:r>
            <a:endParaRPr lang="es-ES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46671" y="3476860"/>
            <a:ext cx="7167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MX" sz="1600" dirty="0" smtClean="0"/>
              <a:t>Evaluación de los conocimientos, habilidades, destrezas, actitudes y aptitudes de los integrantes del Servicio de Protección Federal, así como a personas de Instituciones públicas y Empresas Privada.</a:t>
            </a:r>
            <a:endParaRPr lang="es-MX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18042" y="2485322"/>
            <a:ext cx="716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MX" sz="1600" dirty="0" smtClean="0"/>
              <a:t>Coordinación de las evaluaciones teórico prácticas para demostrar que los integrantes saben, saben hacer y saben ser en una función individual. </a:t>
            </a:r>
            <a:endParaRPr lang="es-MX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60891" y="4487060"/>
            <a:ext cx="7167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MX" sz="1600" dirty="0" smtClean="0"/>
              <a:t>Emisión del certificado de competencia profesional con valor curricular, el cual acredita a la persona que cuenta con la competencia para desempeñar una función individual en materia de seguridad.</a:t>
            </a:r>
            <a:endParaRPr lang="es-MX" sz="1600" dirty="0"/>
          </a:p>
        </p:txBody>
      </p:sp>
      <p:cxnSp>
        <p:nvCxnSpPr>
          <p:cNvPr id="15" name="14 Conector recto"/>
          <p:cNvCxnSpPr/>
          <p:nvPr/>
        </p:nvCxnSpPr>
        <p:spPr>
          <a:xfrm>
            <a:off x="251460" y="3267240"/>
            <a:ext cx="73644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218042" y="4450347"/>
            <a:ext cx="73644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281145" y="5525805"/>
            <a:ext cx="73644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"/>
            <a:ext cx="9131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479</Words>
  <Application>Microsoft Macintosh PowerPoint</Application>
  <PresentationFormat>On-screen Show (4:3)</PresentationFormat>
  <Paragraphs>42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Luis Rodríguez</dc:creator>
  <cp:lastModifiedBy>Hideki San</cp:lastModifiedBy>
  <cp:revision>28</cp:revision>
  <cp:lastPrinted>2016-03-11T19:53:52Z</cp:lastPrinted>
  <dcterms:created xsi:type="dcterms:W3CDTF">2015-09-03T19:13:59Z</dcterms:created>
  <dcterms:modified xsi:type="dcterms:W3CDTF">2016-06-16T18:02:08Z</dcterms:modified>
</cp:coreProperties>
</file>